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74" r:id="rId6"/>
    <p:sldId id="260" r:id="rId7"/>
    <p:sldId id="265" r:id="rId8"/>
    <p:sldId id="261" r:id="rId9"/>
    <p:sldId id="263" r:id="rId10"/>
    <p:sldId id="272" r:id="rId11"/>
    <p:sldId id="264" r:id="rId12"/>
    <p:sldId id="262" r:id="rId13"/>
    <p:sldId id="267" r:id="rId14"/>
    <p:sldId id="279" r:id="rId15"/>
    <p:sldId id="281" r:id="rId16"/>
    <p:sldId id="275" r:id="rId17"/>
    <p:sldId id="276" r:id="rId18"/>
    <p:sldId id="277" r:id="rId19"/>
    <p:sldId id="269" r:id="rId20"/>
  </p:sldIdLst>
  <p:sldSz cx="9144000" cy="6858000" type="screen4x3"/>
  <p:notesSz cx="6877050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6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plotArea>
      <c:layout>
        <c:manualLayout>
          <c:layoutTarget val="inner"/>
          <c:xMode val="edge"/>
          <c:yMode val="edge"/>
          <c:x val="0.24906780130756831"/>
          <c:y val="6.4856392041738778E-2"/>
          <c:w val="0.52099701809155985"/>
          <c:h val="0.823159143152262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 КТ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hemeClr val="accent2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Pt>
            <c:idx val="1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Lbls>
            <c:dLbl>
              <c:idx val="0"/>
              <c:layout>
                <c:manualLayout>
                  <c:x val="-2.4784530340025875E-2"/>
                  <c:y val="-9.4882540700378826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sz="1600" dirty="0"/>
                      <a:t>Более</a:t>
                    </a:r>
                    <a:r>
                      <a:rPr lang="en-US" sz="1600" dirty="0"/>
                      <a:t> </a:t>
                    </a:r>
                    <a:r>
                      <a:rPr lang="en-US" sz="1600" dirty="0" smtClean="0"/>
                      <a:t>120</a:t>
                    </a:r>
                    <a:r>
                      <a:rPr lang="ru-RU" sz="1600" dirty="0" smtClean="0"/>
                      <a:t>0 пользователей</a:t>
                    </a:r>
                  </a:p>
                  <a:p>
                    <a:pPr>
                      <a:defRPr/>
                    </a:pPr>
                    <a:r>
                      <a:rPr lang="ru-RU" sz="1600" dirty="0" smtClean="0"/>
                      <a:t>подключено</a:t>
                    </a:r>
                    <a:endParaRPr lang="ru-RU" dirty="0"/>
                  </a:p>
                </c:rich>
              </c:tx>
              <c:spPr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728395061728504E-3"/>
                  <c:y val="-8.142951690571173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Внедрены все </a:t>
                    </a:r>
                    <a:r>
                      <a:rPr lang="ru-RU" dirty="0"/>
                      <a:t>виды клиентских приложений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7947218153761E-2"/>
                  <c:y val="-6.3085935071988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Введено</a:t>
                    </a:r>
                    <a:r>
                      <a:rPr lang="ru-RU" baseline="0" dirty="0" smtClean="0"/>
                      <a:t> в эксплуатацию </a:t>
                    </a:r>
                    <a:r>
                      <a:rPr lang="ru-RU" dirty="0" smtClean="0"/>
                      <a:t>более 1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0 </a:t>
                    </a:r>
                    <a:r>
                      <a:rPr lang="ru-RU" dirty="0"/>
                      <a:t>модулей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80 пользователей</c:v>
                </c:pt>
                <c:pt idx="1">
                  <c:v>5 видов приложений-клиентов</c:v>
                </c:pt>
                <c:pt idx="2">
                  <c:v>&gt;160 модулей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val>
        </c:ser>
        <c:dLbls>
          <c:showCatName val="1"/>
        </c:dLbls>
        <c:firstSliceAng val="0"/>
        <c:holeSize val="50"/>
      </c:doughnutChart>
    </c:plotArea>
    <c:plotVisOnly val="1"/>
    <c:dispBlanksAs val="zero"/>
  </c:chart>
  <c:spPr>
    <a:noFill/>
    <a:ln>
      <a:noFill/>
    </a:ln>
  </c:spPr>
  <c:txPr>
    <a:bodyPr/>
    <a:lstStyle/>
    <a:p>
      <a:pPr>
        <a:defRPr sz="1800" i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0.39336</cdr:x>
      <cdr:y>0.37061</cdr:y>
    </cdr:from>
    <cdr:to>
      <cdr:x>0.62168</cdr:x>
      <cdr:y>0.47749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49606" y="1997414"/>
          <a:ext cx="1944216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B050"/>
              </a:solidFill>
            </a:rPr>
            <a:t>2016 </a:t>
          </a:r>
          <a:r>
            <a:rPr lang="ru-RU" sz="3200" dirty="0" smtClean="0">
              <a:solidFill>
                <a:srgbClr val="00B050"/>
              </a:solidFill>
            </a:rPr>
            <a:t>год</a:t>
          </a:r>
          <a:endParaRPr lang="ru-RU" sz="3200" dirty="0">
            <a:solidFill>
              <a:srgbClr val="00B05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DCC3-245C-44CB-9B46-D5B7CFDFA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2151-4771-44D1-86F9-E58468A13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E083-F429-4A38-A74E-E0D6E773D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A6A3-AE76-4EAF-A446-9A7F1902B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C26A-B68E-418D-B0EE-28A2EF9E1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13A4-C9C8-4F01-9712-F8DE97C8D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5BC9-4C37-4F9D-8A75-9D3120009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90F2-B89E-4FC7-997B-F2357B450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BD19-79AD-4F32-9A29-73963414F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93B0-86B1-4EAF-AD2C-A44B4ED64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FFFA-2C10-423E-9ABC-D9D7E01F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B02944-1E22-4B48-B6F7-35FDA9C48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port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tainerfinance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547664" y="2000250"/>
            <a:ext cx="716771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59A8D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59A8D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ООО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«Логистический Парк «Янино»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Крытый склад и открытая площадка</a:t>
            </a: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49" name="Picture 11" descr="IMG_2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727392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19250" y="1700213"/>
            <a:ext cx="7270750" cy="4845050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979613" y="2205038"/>
            <a:ext cx="662463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Для грузовых операций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используются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погрузчика 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г/</a:t>
            </a:r>
            <a:r>
              <a:rPr lang="ru-RU" sz="2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2 тонны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погрузчик 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г/</a:t>
            </a:r>
            <a:r>
              <a:rPr lang="ru-RU" sz="2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3 тонны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погрузчик 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г/</a:t>
            </a:r>
            <a:r>
              <a:rPr lang="ru-RU" sz="2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4 тонны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погрузчик 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г/</a:t>
            </a:r>
            <a:r>
              <a:rPr lang="ru-RU" sz="2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5 тонн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погрузчик </a:t>
            </a: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г/</a:t>
            </a:r>
            <a:r>
              <a:rPr lang="ru-RU" sz="2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16 тонн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 также разнообразные грузозахватные приспособления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ЖД операции</a:t>
            </a:r>
          </a:p>
        </p:txBody>
      </p:sp>
      <p:pic>
        <p:nvPicPr>
          <p:cNvPr id="21513" name="Picture 11" descr="IMG_2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7273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619250" y="1700213"/>
            <a:ext cx="7273925" cy="4854575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835696" y="1700808"/>
            <a:ext cx="6985322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ж.д. пути – 2 на контейнерном терминале, 2 в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складе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 на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площадке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генеральных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грузов</a:t>
            </a:r>
            <a:endParaRPr lang="en-US" sz="22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Постоянная зона таможенного контроля на ж.д. путях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Контейнерные поезда собираются на собственных путях 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Средний оборот вагонов –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800 - 1000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ед. в месяц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Отправка грузов по всей территории РФ, а также в Финляндию, Эстонию, Китай, Латвию, Казахстан, Узбекистан, Монголию</a:t>
            </a:r>
          </a:p>
          <a:p>
            <a:pPr>
              <a:spcBef>
                <a:spcPct val="50000"/>
              </a:spcBef>
              <a:defRPr/>
            </a:pPr>
            <a:endParaRPr lang="ru-RU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Таможенный пост и СВХ</a:t>
            </a:r>
          </a:p>
        </p:txBody>
      </p:sp>
      <p:pic>
        <p:nvPicPr>
          <p:cNvPr id="19465" name="Picture 11" descr="IMG_2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2" y="1628774"/>
            <a:ext cx="7452059" cy="504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1547813" y="1628775"/>
            <a:ext cx="7488683" cy="5040585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691680" y="1628800"/>
            <a:ext cx="6985000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Таможенный пост </a:t>
            </a:r>
            <a:r>
              <a:rPr lang="en-US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ru-RU" sz="21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Янинский</a:t>
            </a:r>
            <a:r>
              <a:rPr lang="en-US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</a:t>
            </a:r>
            <a:r>
              <a:rPr lang="en-US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Санкт-Петербургской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таможни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функционирует с июля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2012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года.</a:t>
            </a:r>
            <a:endParaRPr lang="en-US" sz="21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Зона ЗТК рассчитана на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120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машин.</a:t>
            </a:r>
            <a:endParaRPr lang="en-US" sz="21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Ежесуточный оборот около 50 машин.</a:t>
            </a:r>
            <a:endParaRPr lang="en-US" sz="21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1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Инспекционно-досмотровый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комплекс  позволяет экономить время прохождения таможенного досмотра груза</a:t>
            </a:r>
            <a:endParaRPr lang="en-US" sz="21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Зона 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таможенного контроля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включает в себя также часть </a:t>
            </a:r>
            <a:r>
              <a:rPr lang="ru-RU" sz="21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внутритерминальных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ж.д</a:t>
            </a:r>
            <a:r>
              <a:rPr lang="ru-RU" sz="21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путей для работы с таможенными грузами, следующими в </a:t>
            </a:r>
            <a:r>
              <a:rPr lang="ru-RU" sz="21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вагонах</a:t>
            </a:r>
          </a:p>
          <a:p>
            <a:pPr>
              <a:spcBef>
                <a:spcPct val="50000"/>
              </a:spcBef>
              <a:defRPr/>
            </a:pPr>
            <a:endParaRPr lang="ru-RU" sz="21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Другие </a:t>
            </a: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операции</a:t>
            </a: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2537" name="Picture 13" descr="IMG_2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70564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692275" y="1700213"/>
            <a:ext cx="7056438" cy="46990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35150" y="2060575"/>
            <a:ext cx="67691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Доставка грузов</a:t>
            </a: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автотранспортом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 железной дороге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том числе в контейнерах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Морской фрахт от локальных морских </a:t>
            </a:r>
            <a:r>
              <a:rPr lang="ru-RU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операторов</a:t>
            </a:r>
            <a:endParaRPr lang="en-US" sz="2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Экспедирование на морских терминалах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lobal port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0968"/>
            <a:ext cx="7715304" cy="2359734"/>
          </a:xfrm>
          <a:prstGeom prst="rect">
            <a:avLst/>
          </a:prstGeom>
          <a:noFill/>
          <a:effectLst>
            <a:outerShdw blurRad="304800" dist="152400" dir="5400000" sx="99000" sy="99000" algn="ctr" rotWithShape="0">
              <a:srgbClr val="000000">
                <a:alpha val="55000"/>
              </a:srgbClr>
            </a:outerShdw>
          </a:effectLst>
        </p:spPr>
      </p:pic>
      <p:sp>
        <p:nvSpPr>
          <p:cNvPr id="10" name="TextBox 11"/>
          <p:cNvSpPr txBox="1"/>
          <p:nvPr/>
        </p:nvSpPr>
        <p:spPr>
          <a:xfrm>
            <a:off x="3563888" y="3068960"/>
            <a:ext cx="1944216" cy="56938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dirty="0" smtClean="0"/>
              <a:t>2013 год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515352" cy="538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87261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61</a:t>
            </a:r>
            <a:endParaRPr lang="ru-RU" sz="12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19672" y="404664"/>
            <a:ext cx="47529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Информационная система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Логистического</a:t>
            </a: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Парка «Янино» </a:t>
            </a: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3" name="Picture 5" descr="YLP_Logo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4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server_0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invGray">
          <a:xfrm>
            <a:off x="5535626" y="1676396"/>
            <a:ext cx="1035050" cy="1558925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spect="1" noChangeArrowheads="1"/>
          </p:cNvSpPr>
          <p:nvPr/>
        </p:nvSpPr>
        <p:spPr bwMode="invGray">
          <a:xfrm>
            <a:off x="3075707" y="4964410"/>
            <a:ext cx="1252537" cy="125253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  <a:alpha val="0"/>
                </a:srgbClr>
              </a:gs>
              <a:gs pos="100000">
                <a:srgbClr val="3399FF">
                  <a:alpha val="46001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invGray">
          <a:xfrm>
            <a:off x="5377922" y="5143210"/>
            <a:ext cx="1252538" cy="125253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  <a:alpha val="0"/>
                </a:srgbClr>
              </a:gs>
              <a:gs pos="100000">
                <a:srgbClr val="3399FF">
                  <a:alpha val="46001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invGray">
          <a:xfrm>
            <a:off x="7098630" y="4878114"/>
            <a:ext cx="1252538" cy="125253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  <a:alpha val="0"/>
                </a:srgbClr>
              </a:gs>
              <a:gs pos="100000">
                <a:srgbClr val="3399FF">
                  <a:alpha val="46001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invGray">
          <a:xfrm>
            <a:off x="3059832" y="4869160"/>
            <a:ext cx="1252537" cy="12525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400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invGray">
          <a:xfrm>
            <a:off x="5368397" y="5046373"/>
            <a:ext cx="1252538" cy="125253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400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invGray">
          <a:xfrm>
            <a:off x="7092280" y="4797152"/>
            <a:ext cx="1252538" cy="125253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400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15" descr="HP Compaq d530 Ultra slim with bl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7330405" y="4989239"/>
            <a:ext cx="750888" cy="700088"/>
          </a:xfrm>
          <a:prstGeom prst="rect">
            <a:avLst/>
          </a:prstGeom>
          <a:noFill/>
          <a:effectLst>
            <a:outerShdw dist="63500" dir="3187806" algn="ctr" rotWithShape="0">
              <a:srgbClr val="4D4D4D">
                <a:alpha val="50000"/>
              </a:srgbClr>
            </a:outerShdw>
          </a:effectLst>
        </p:spPr>
      </p:pic>
      <p:pic>
        <p:nvPicPr>
          <p:cNvPr id="16" name="Picture 17" descr="Via Tablet PC MS010 RT16 w 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5660497" y="5414673"/>
            <a:ext cx="723900" cy="617537"/>
          </a:xfrm>
          <a:prstGeom prst="rect">
            <a:avLst/>
          </a:prstGeom>
          <a:noFill/>
          <a:effectLst>
            <a:outerShdw dist="63500" dir="3187806" algn="ctr" rotWithShape="0">
              <a:srgbClr val="4D4D4D">
                <a:alpha val="50000"/>
              </a:srgbClr>
            </a:outerShdw>
          </a:effectLst>
        </p:spPr>
      </p:pic>
      <p:pic>
        <p:nvPicPr>
          <p:cNvPr id="18" name="Picture 19" descr="HTC BlueAngel Pocket 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3494807" y="5119985"/>
            <a:ext cx="393700" cy="674688"/>
          </a:xfrm>
          <a:prstGeom prst="rect">
            <a:avLst/>
          </a:prstGeom>
          <a:noFill/>
          <a:effectLst>
            <a:outerShdw dist="63500" dir="3187806" algn="ctr" rotWithShape="0">
              <a:srgbClr val="4D4D4D">
                <a:alpha val="50000"/>
              </a:srgbClr>
            </a:outerShdw>
          </a:effectLst>
        </p:spPr>
      </p:pic>
      <p:pic>
        <p:nvPicPr>
          <p:cNvPr id="19" name="Picture 20" descr="server_0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invGray">
          <a:xfrm>
            <a:off x="5529280" y="1700220"/>
            <a:ext cx="1035050" cy="1558925"/>
          </a:xfrm>
          <a:prstGeom prst="rect">
            <a:avLst/>
          </a:prstGeom>
          <a:noFill/>
        </p:spPr>
      </p:pic>
      <p:pic>
        <p:nvPicPr>
          <p:cNvPr id="27" name="Picture 32" descr="a1"/>
          <p:cNvPicPr>
            <a:picLocks noChangeAspect="1"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invGray">
          <a:xfrm>
            <a:off x="3491880" y="3861048"/>
            <a:ext cx="528637" cy="156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" name="Picture 33" descr="a1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/>
          <a:stretch>
            <a:fillRect/>
          </a:stretch>
        </p:blipFill>
        <p:spPr bwMode="invGray">
          <a:xfrm rot="30282942">
            <a:off x="6919280" y="3654076"/>
            <a:ext cx="528638" cy="156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40" descr="man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3466232" y="5945485"/>
            <a:ext cx="519112" cy="728663"/>
          </a:xfrm>
          <a:prstGeom prst="rect">
            <a:avLst/>
          </a:prstGeom>
          <a:noFill/>
        </p:spPr>
      </p:pic>
      <p:pic>
        <p:nvPicPr>
          <p:cNvPr id="36" name="Picture 40" descr="man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5408080" y="5959202"/>
            <a:ext cx="519112" cy="72866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328722" y="3239684"/>
            <a:ext cx="17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Server</a:t>
            </a:r>
            <a:endParaRPr lang="ru-RU" dirty="0"/>
          </a:p>
        </p:txBody>
      </p:sp>
      <p:pic>
        <p:nvPicPr>
          <p:cNvPr id="38" name="Picture 25" descr="Database blu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invGray">
          <a:xfrm>
            <a:off x="5035560" y="2462214"/>
            <a:ext cx="714380" cy="79442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952844" y="3234692"/>
            <a:ext cx="109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r>
              <a:rPr lang="en-US" dirty="0" smtClean="0"/>
              <a:t> Shadow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804248" y="4581128"/>
            <a:ext cx="175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XP</a:t>
            </a:r>
            <a:r>
              <a:rPr lang="ru-RU" dirty="0" smtClean="0"/>
              <a:t>/7</a:t>
            </a:r>
            <a:r>
              <a:rPr lang="en-US" dirty="0" smtClean="0"/>
              <a:t>/8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148064" y="4797152"/>
            <a:ext cx="155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CE</a:t>
            </a:r>
            <a:r>
              <a:rPr lang="ru-RU" dirty="0" smtClean="0"/>
              <a:t>/7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987824" y="472514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CE</a:t>
            </a:r>
            <a:endParaRPr lang="ru-RU" dirty="0"/>
          </a:p>
        </p:txBody>
      </p:sp>
      <p:pic>
        <p:nvPicPr>
          <p:cNvPr id="30" name="Picture 49" descr="Copy of cloud_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924944"/>
            <a:ext cx="1399217" cy="714380"/>
          </a:xfrm>
          <a:prstGeom prst="rect">
            <a:avLst/>
          </a:prstGeom>
          <a:noFill/>
          <a:effectLst>
            <a:outerShdw dist="45791" dir="3378596" algn="ctr" rotWithShape="0">
              <a:srgbClr val="000000">
                <a:alpha val="39999"/>
              </a:srgbClr>
            </a:outerShdw>
          </a:effectLst>
        </p:spPr>
      </p:pic>
      <p:pic>
        <p:nvPicPr>
          <p:cNvPr id="32" name="Picture 20" descr="server_0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invGray">
          <a:xfrm>
            <a:off x="3321048" y="1819272"/>
            <a:ext cx="1035050" cy="15589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43547" y="3319470"/>
            <a:ext cx="1766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Windows Server </a:t>
            </a:r>
          </a:p>
          <a:p>
            <a:pPr algn="ctr"/>
            <a:r>
              <a:rPr lang="en-US" dirty="0" smtClean="0"/>
              <a:t>2012, IIS 7</a:t>
            </a:r>
            <a:endParaRPr lang="ru-RU" dirty="0"/>
          </a:p>
        </p:txBody>
      </p:sp>
      <p:pic>
        <p:nvPicPr>
          <p:cNvPr id="45" name="Picture 32" descr="a1"/>
          <p:cNvPicPr>
            <a:picLocks noChangeAspect="1"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invGray">
          <a:xfrm rot="5400000">
            <a:off x="4221941" y="2103326"/>
            <a:ext cx="528637" cy="1028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" name="Picture 38" descr="m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1547664" y="4653136"/>
            <a:ext cx="546100" cy="771525"/>
          </a:xfrm>
          <a:prstGeom prst="rect">
            <a:avLst/>
          </a:prstGeom>
          <a:noFill/>
        </p:spPr>
      </p:pic>
      <p:pic>
        <p:nvPicPr>
          <p:cNvPr id="47" name="Picture 40" descr="man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7200224" y="5835363"/>
            <a:ext cx="519112" cy="728663"/>
          </a:xfrm>
          <a:prstGeom prst="rect">
            <a:avLst/>
          </a:prstGeom>
          <a:noFill/>
        </p:spPr>
      </p:pic>
      <p:pic>
        <p:nvPicPr>
          <p:cNvPr id="48" name="Picture 30" descr="a1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/>
          <a:stretch>
            <a:fillRect/>
          </a:stretch>
        </p:blipFill>
        <p:spPr bwMode="invGray">
          <a:xfrm rot="11475791">
            <a:off x="1657939" y="3685273"/>
            <a:ext cx="528637" cy="11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0" descr="a1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/>
          <a:stretch>
            <a:fillRect/>
          </a:stretch>
        </p:blipFill>
        <p:spPr bwMode="invGray">
          <a:xfrm rot="14860224">
            <a:off x="2345239" y="2045696"/>
            <a:ext cx="52863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57818" y="3500438"/>
            <a:ext cx="209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InterSystems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Cache’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" name="Picture 33" descr="a1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/>
          <a:stretch>
            <a:fillRect/>
          </a:stretch>
        </p:blipFill>
        <p:spPr bwMode="invGray">
          <a:xfrm rot="8682942">
            <a:off x="4759040" y="3726084"/>
            <a:ext cx="528638" cy="156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1835696" y="3140968"/>
            <a:ext cx="6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8887261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62</a:t>
            </a:r>
            <a:endParaRPr lang="ru-RU" sz="12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1619672" y="404664"/>
            <a:ext cx="47529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Информационная система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Логистического</a:t>
            </a: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Парка «Янино» </a:t>
            </a: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6" name="Picture 5" descr="YLP_Logo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2 1.9704E-6 L 0.11614 1.970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E:\Янино\Справочная\Ремонт ящиков\Фото\DSCN1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768752" cy="507656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Полилиния 13"/>
          <p:cNvSpPr/>
          <p:nvPr/>
        </p:nvSpPr>
        <p:spPr>
          <a:xfrm>
            <a:off x="1475656" y="1556792"/>
            <a:ext cx="6768752" cy="5040560"/>
          </a:xfrm>
          <a:custGeom>
            <a:avLst/>
            <a:gdLst>
              <a:gd name="connsiteX0" fmla="*/ 0 w 3903407"/>
              <a:gd name="connsiteY0" fmla="*/ 0 h 2939845"/>
              <a:gd name="connsiteX1" fmla="*/ 9833 w 3903407"/>
              <a:gd name="connsiteY1" fmla="*/ 2930012 h 2939845"/>
              <a:gd name="connsiteX2" fmla="*/ 3903407 w 3903407"/>
              <a:gd name="connsiteY2" fmla="*/ 2939845 h 2939845"/>
              <a:gd name="connsiteX3" fmla="*/ 3883742 w 3903407"/>
              <a:gd name="connsiteY3" fmla="*/ 19664 h 2939845"/>
              <a:gd name="connsiteX4" fmla="*/ 0 w 3903407"/>
              <a:gd name="connsiteY4" fmla="*/ 0 h 293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407" h="2939845">
                <a:moveTo>
                  <a:pt x="0" y="0"/>
                </a:moveTo>
                <a:cubicBezTo>
                  <a:pt x="3278" y="976671"/>
                  <a:pt x="6555" y="1953341"/>
                  <a:pt x="9833" y="2930012"/>
                </a:cubicBezTo>
                <a:lnTo>
                  <a:pt x="3903407" y="2939845"/>
                </a:lnTo>
                <a:lnTo>
                  <a:pt x="3883742" y="196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47664" y="1556792"/>
            <a:ext cx="6840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С 2013 года на территории ЛП «Янино» реализуется комплекс услуг по ремонту контейнерного оборудования</a:t>
            </a:r>
            <a:endParaRPr lang="ru-RU" sz="2400" b="1" dirty="0">
              <a:solidFill>
                <a:srgbClr val="0066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766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Ремонт контейнерного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E:\Янино\Справочная\Ремонт ящиков\Фото\DSCN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446709" cy="32622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1700808"/>
            <a:ext cx="6864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рамках реализации данного комплекса услуг осуществляется: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Диагностика состояния контейнеров и оценка стоимости ремонта;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Ремонт различной сложности: от мелкого до аварийного;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Ремонт для всех типоразмеров «сухих» морских контейнеров;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Восстановление внутреннего и внешнего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покрытия контейнеров;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Устранение косметических дефектов и 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покраска;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Отладка работы запорных механизмов;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Восстановление герметичности дверей;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Замена любых элементов контейнера;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Восстановление геометрии контейнеров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766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Ремонт контейнерного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5362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" name="Picture 2" descr="E:\Янино\Справочная\Ремонт ящиков\Фото\DSCN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4176464" cy="31323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75656" y="170080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WEB-</a:t>
            </a:r>
            <a:r>
              <a:rPr lang="ru-RU" sz="2000" dirty="0" smtClean="0">
                <a:solidFill>
                  <a:srgbClr val="0070C0"/>
                </a:solidFill>
              </a:rPr>
              <a:t>интерфейс ИС терминала позволяет отслеживать готовность контейнера в режиме «</a:t>
            </a:r>
            <a:r>
              <a:rPr lang="ru-RU" sz="2000" dirty="0" err="1" smtClean="0">
                <a:solidFill>
                  <a:srgbClr val="0070C0"/>
                </a:solidFill>
              </a:rPr>
              <a:t>он-лайн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24208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Терминал обеспечивает как возможность загрузки отремонтированного контейнера на своей территории, так доставку контейнера по любому адресу в регионе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766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Ремонт контейнерного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4" name="Picture 10" descr="IMG_2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619250" y="1700213"/>
            <a:ext cx="7189788" cy="47910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547664" y="1773238"/>
            <a:ext cx="73448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Коммерческое управление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</a:t>
            </a:r>
            <a:endParaRPr lang="en-US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Тел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+7 812 334 37 57 </a:t>
            </a:r>
            <a:r>
              <a:rPr lang="ru-RU" sz="20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доп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271, 208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Факс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+7 812 334 37 57 </a:t>
            </a:r>
            <a:r>
              <a:rPr lang="ru-RU" sz="20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доп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211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E-mail: sales@ylp.spb.ru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Web: http://www.ylp.spb.ru</a:t>
            </a:r>
            <a:endParaRPr lang="ru-RU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Контактная информация </a:t>
            </a: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19250" y="549275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Учредители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63688" y="1556792"/>
            <a:ext cx="6840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Строительство комплекса реализовано группой </a:t>
            </a:r>
            <a:r>
              <a:rPr lang="ru-RU" sz="2400" b="1" dirty="0" err="1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3"/>
              </a:rPr>
              <a:t>Global</a:t>
            </a:r>
            <a:r>
              <a:rPr lang="ru-RU" sz="24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3"/>
              </a:rPr>
              <a:t> </a:t>
            </a:r>
            <a:r>
              <a:rPr lang="ru-RU" sz="2400" b="1" dirty="0" err="1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3"/>
              </a:rPr>
              <a:t>Ports</a:t>
            </a:r>
            <a:r>
              <a:rPr lang="ru-RU" sz="24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 и  крупной </a:t>
            </a:r>
            <a:r>
              <a:rPr lang="ru-RU" sz="24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финской корпорацией </a:t>
            </a:r>
            <a:r>
              <a:rPr lang="ru-RU" sz="2400" b="1" dirty="0" err="1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Container</a:t>
            </a:r>
            <a:r>
              <a:rPr lang="ru-RU" sz="24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 </a:t>
            </a:r>
            <a:r>
              <a:rPr lang="en-US" sz="24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F</a:t>
            </a:r>
            <a:r>
              <a:rPr lang="ru-RU" sz="2400" b="1" dirty="0" err="1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inance</a:t>
            </a:r>
            <a:r>
              <a:rPr lang="ru-RU" sz="24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 </a:t>
            </a:r>
            <a:r>
              <a:rPr lang="en-US" sz="24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  <a:hlinkClick r:id="rId4"/>
              </a:rPr>
              <a:t>OY</a:t>
            </a:r>
            <a:endParaRPr lang="ru-RU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924944"/>
            <a:ext cx="6864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Global Ports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ведущий контейнерный оператор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России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Компания занимает 30% доли рынка контейнерных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перевозок  и является крупнейшим оператором  по перевалке нефти в бассейне Балтийского моря с долей экспорта 28%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596" y="4725144"/>
            <a:ext cx="72834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Container Finance OY-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группа финских компаний 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основным бизнесом которых является контейнерные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перевозки и обработка контейнеров в порту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предоставление услуг по хранению порожних контейнеров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грузовые операции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мультимодальные</a:t>
            </a:r>
            <a:r>
              <a:rPr lang="ru-RU" sz="2000" dirty="0" smtClean="0">
                <a:solidFill>
                  <a:srgbClr val="0070C0"/>
                </a:solidFill>
              </a:rPr>
              <a:t> перевозки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475657" y="1628775"/>
            <a:ext cx="7261944" cy="47910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Логопарк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«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Янино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»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обрабатывает контейнеры,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генеральные грузы,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подвижной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жд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состав и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автотранспорт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24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часа в сутки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-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7 дней в неделю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8" name="Picture 18" descr="IMG_2575_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684053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1692275" y="1628775"/>
            <a:ext cx="6840538" cy="5040313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19250" y="549275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Направления деятельности</a:t>
            </a:r>
            <a:r>
              <a:rPr lang="en-US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ru-RU" sz="2000" b="1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835696" y="1772816"/>
            <a:ext cx="2736850" cy="1081087"/>
          </a:xfrm>
          <a:prstGeom prst="rect">
            <a:avLst/>
          </a:prstGeom>
          <a:solidFill>
            <a:srgbClr val="66CCFF">
              <a:alpha val="74901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Контейнерный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Терминал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347864" y="3501008"/>
            <a:ext cx="2663825" cy="1081087"/>
          </a:xfrm>
          <a:prstGeom prst="rect">
            <a:avLst/>
          </a:prstGeom>
          <a:solidFill>
            <a:srgbClr val="66CCFF">
              <a:alpha val="74901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Таможенный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пост,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ПЗТК и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СВХ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483768" y="2564904"/>
            <a:ext cx="2735263" cy="1081087"/>
          </a:xfrm>
          <a:prstGeom prst="rect">
            <a:avLst/>
          </a:prstGeom>
          <a:solidFill>
            <a:srgbClr val="66CCFF">
              <a:alpha val="74901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Крытый склад 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класса С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355976" y="4509120"/>
            <a:ext cx="2879725" cy="1081087"/>
          </a:xfrm>
          <a:prstGeom prst="rect">
            <a:avLst/>
          </a:prstGeom>
          <a:solidFill>
            <a:srgbClr val="66CCFF">
              <a:alpha val="74901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ЖД Операции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436096" y="5517232"/>
            <a:ext cx="2519363" cy="1081087"/>
          </a:xfrm>
          <a:prstGeom prst="rect">
            <a:avLst/>
          </a:prstGeom>
          <a:solidFill>
            <a:srgbClr val="66CCFF">
              <a:alpha val="74901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</a:rPr>
              <a:t>Площадка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</a:rPr>
              <a:t>Генеральных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</a:rPr>
              <a:t>Грузов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РЕКЛАМНЫЕ МАТЕРИАЛЫ\ДЕПО\IMG_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557338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YLP_Logo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19250" y="549275"/>
            <a:ext cx="41751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Ключевые преимущества</a:t>
            </a:r>
            <a:endParaRPr lang="en-US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556792"/>
            <a:ext cx="6840760" cy="5112568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2987824" y="4077072"/>
            <a:ext cx="4392612" cy="1081087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Tahoma" pitchFamily="34" charset="0"/>
              </a:rPr>
              <a:t>Затарка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 экспортных грузов в контейнеры под таможенным наблюдением- основа снижения процента досмотров в порту, экономия средств и времени клиентов 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6227763" y="1700213"/>
            <a:ext cx="2132012" cy="10080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</a:rPr>
              <a:t>Обработка транспорта клиентов по принципу одного окна</a:t>
            </a:r>
            <a:endParaRPr lang="ru-RU" sz="1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835150" y="5300663"/>
            <a:ext cx="2160588" cy="936625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Обработка проектных, тяжелых и негабаритных грузов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6156325" y="5300663"/>
            <a:ext cx="2160588" cy="955675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Возможность хранения больших партий автомобилей и техники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1763713" y="1700213"/>
            <a:ext cx="1800225" cy="996950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2 км от КАД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67744" y="2924944"/>
            <a:ext cx="2232248" cy="996950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Обработка импортно-экспортных нерастаможенных грузов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067944" y="1700808"/>
            <a:ext cx="1935832" cy="1008112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Хранение поднадзорных грузов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08104" y="2924944"/>
            <a:ext cx="2376264" cy="936104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Перевалка контейнеров в режиме ВТТ  с АТС на ЖД без смены пломб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6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Контейнерный Терминал</a:t>
            </a:r>
          </a:p>
        </p:txBody>
      </p:sp>
      <p:pic>
        <p:nvPicPr>
          <p:cNvPr id="16393" name="Picture 14" descr="IMG_2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1619250" y="1700213"/>
            <a:ext cx="7199313" cy="481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91680" y="1772816"/>
            <a:ext cx="691197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Вместимость контейнерного склада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 10.000 TEU</a:t>
            </a:r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Круглосуточная работа</a:t>
            </a:r>
            <a:endParaRPr lang="en-US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Перегрузочное оборудование: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4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Ричстакеры</a:t>
            </a:r>
            <a:r>
              <a:rPr lang="en-US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– 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 ед., </a:t>
            </a:r>
            <a:endParaRPr lang="ru-RU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RTG </a:t>
            </a:r>
            <a:r>
              <a:rPr lang="en-US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 2 </a:t>
            </a:r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ед.</a:t>
            </a:r>
            <a:endParaRPr lang="en-US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Розетки для </a:t>
            </a:r>
            <a:r>
              <a:rPr lang="ru-RU" sz="24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рефконтейнеров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и </a:t>
            </a:r>
            <a:r>
              <a:rPr lang="ru-RU" sz="24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танк-контейнеров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 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120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ед</a:t>
            </a:r>
            <a:r>
              <a:rPr lang="ru-RU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r>
              <a:rPr lang="en-US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Ремонт и подработка контейнерного оборудования</a:t>
            </a:r>
            <a:endParaRPr lang="ru-RU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76375" y="476250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Линейные перевозчики, имеющие свои стоки на терминале</a:t>
            </a:r>
          </a:p>
        </p:txBody>
      </p:sp>
      <p:pic>
        <p:nvPicPr>
          <p:cNvPr id="2" name="Picture 14" descr="IMG_2473_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6985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763713" y="1773238"/>
            <a:ext cx="6985000" cy="485775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68538" y="1989138"/>
            <a:ext cx="597693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NYK		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FESCO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HMM		- </a:t>
            </a:r>
            <a:r>
              <a:rPr lang="en-US" sz="24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ContainerShips</a:t>
            </a:r>
            <a:endParaRPr lang="en-US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OOCL		- </a:t>
            </a:r>
            <a:r>
              <a:rPr lang="en-US" sz="24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TeamLines</a:t>
            </a:r>
            <a:endParaRPr lang="en-US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en-US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Unifeeder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	- MSC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Evergreen	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APL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COSCO		- </a:t>
            </a:r>
            <a:r>
              <a:rPr lang="en-US" sz="24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Samskip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/MOL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UASC		- Delta Shipping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CSAV</a:t>
            </a:r>
            <a:endParaRPr lang="ru-RU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Склад Класса С</a:t>
            </a:r>
          </a:p>
        </p:txBody>
      </p:sp>
      <p:pic>
        <p:nvPicPr>
          <p:cNvPr id="18441" name="Picture 11" descr="IMG_2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4520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475656" y="1556792"/>
            <a:ext cx="7560840" cy="5040560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475656" y="1556792"/>
            <a:ext cx="734481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- 3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секции 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общей площадью 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22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000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кв.м.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0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На территорию склада входят две железнодорожные ветки, что позволяет обрабатывать до 24 вагонов одновременно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25 </a:t>
            </a:r>
            <a:r>
              <a:rPr lang="ru-RU" sz="20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погрузо-разгрузочных доков с регулируемыми по высоте рампами </a:t>
            </a:r>
            <a:r>
              <a:rPr lang="ru-RU" sz="20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sz="20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перевалки грузов с автотранспорта на склад и </a:t>
            </a:r>
            <a:r>
              <a:rPr lang="ru-RU" sz="2000" b="1" dirty="0" smtClean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обратно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Организация </a:t>
            </a:r>
            <a:r>
              <a:rPr lang="ru-RU" sz="20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кросс-докинга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между </a:t>
            </a:r>
            <a:r>
              <a:rPr lang="ru-RU" sz="20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жд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и автотранспортом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Возможность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хранения различных грузов, в том числе промышленного и пищевого 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назначения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Обработка грузов в ПЗТК под таможенным наблюдением</a:t>
            </a:r>
            <a:endParaRPr lang="ru-RU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5" descr="YLP_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035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250825" y="1412875"/>
            <a:ext cx="8353425" cy="0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468313" y="1484313"/>
            <a:ext cx="83534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1331913" y="333375"/>
            <a:ext cx="0" cy="6119813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1403350" y="549275"/>
            <a:ext cx="0" cy="6119813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417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Площадка Генеральных Грузов</a:t>
            </a:r>
          </a:p>
        </p:txBody>
      </p:sp>
      <p:pic>
        <p:nvPicPr>
          <p:cNvPr id="20489" name="Picture 11" descr="IMG_2569_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884" y="1556792"/>
            <a:ext cx="753160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403648" y="1556792"/>
            <a:ext cx="7560840" cy="5112568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91680" y="1484784"/>
            <a:ext cx="7200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Большая площадка для хранения и перетарки грузов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Площадка генеральных грузов имеет прямой выход к ж.д. путям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 быстровозводимых склада используются для хранения грузов,</a:t>
            </a: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которые по своим характеристикам не могут быть приняты в склад класса </a:t>
            </a: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С, но требуют крытого хранения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Возможность обрабатывать тяжеловесные и негабаритные грузы</a:t>
            </a:r>
            <a:endParaRPr lang="en-US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Перевалка металлопродукции, пиломатериалов, грузов 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</a:t>
            </a:r>
            <a:r>
              <a:rPr lang="ru-RU" sz="20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биг-бэгах</a:t>
            </a:r>
            <a:endParaRPr lang="ru-RU" sz="20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Обработка генеральных грузов в ПЗТК под таможенным наблюдением</a:t>
            </a:r>
            <a:endParaRPr lang="ru-RU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709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rai</dc:creator>
  <cp:lastModifiedBy>tkachenko_a</cp:lastModifiedBy>
  <cp:revision>73</cp:revision>
  <dcterms:created xsi:type="dcterms:W3CDTF">2010-09-27T12:31:49Z</dcterms:created>
  <dcterms:modified xsi:type="dcterms:W3CDTF">2016-06-30T21:15:45Z</dcterms:modified>
</cp:coreProperties>
</file>