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15" r:id="rId3"/>
    <p:sldId id="330" r:id="rId4"/>
    <p:sldId id="331" r:id="rId5"/>
    <p:sldId id="322" r:id="rId6"/>
    <p:sldId id="326" r:id="rId7"/>
    <p:sldId id="327" r:id="rId8"/>
    <p:sldId id="328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631905"/>
    <a:srgbClr val="FF0000"/>
    <a:srgbClr val="FF6600"/>
    <a:srgbClr val="891F0D"/>
    <a:srgbClr val="FDF4DF"/>
    <a:srgbClr val="FDEEE3"/>
    <a:srgbClr val="FEF6F0"/>
    <a:srgbClr val="9D230F"/>
    <a:srgbClr val="15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0" autoAdjust="0"/>
    <p:restoredTop sz="94660"/>
  </p:normalViewPr>
  <p:slideViewPr>
    <p:cSldViewPr>
      <p:cViewPr varScale="1">
        <p:scale>
          <a:sx n="105" d="100"/>
          <a:sy n="105" d="100"/>
        </p:scale>
        <p:origin x="7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59D35-4AE3-467A-A57A-C50652F4A2AB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32994-46FE-4164-95EA-E6AF8289E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2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2994-46FE-4164-95EA-E6AF8289EC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1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2994-46FE-4164-95EA-E6AF8289EC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0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2994-46FE-4164-95EA-E6AF8289EC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3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2994-46FE-4164-95EA-E6AF8289EC5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59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2994-46FE-4164-95EA-E6AF8289EC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2994-46FE-4164-95EA-E6AF8289EC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0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32994-46FE-4164-95EA-E6AF8289EC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0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663F-22AE-4A7D-A39D-E9D0F843EDF9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5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D82-946D-415C-BBA1-89D6BB8BFF12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0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21C-0B4D-4B65-B75B-F979C96AE902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5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F525-E843-4EEF-B246-D18D6462234F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23E4-54C0-45B4-8D90-A1A67EA6E82B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5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B80E-A053-4CBE-94DD-980C49C576C5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8691-CE12-4682-B67F-7EAAD541A81B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61F-480C-4A3C-AD51-793DB48CFEF6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3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1755-D9EF-46A6-9671-A5AA82ACA493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BCE-0090-462D-8D95-51AC3E598E14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BD41-C01B-4821-887D-C7B30B1D11F2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5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EA10-5681-41E1-B786-B1A89A7D3DC8}" type="datetime1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2F00-C9AC-4180-A747-252060136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1116373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0" y="428604"/>
            <a:ext cx="9144000" cy="64293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77762"/>
            <a:ext cx="9144000" cy="309751"/>
          </a:xfrm>
          <a:prstGeom prst="rect">
            <a:avLst/>
          </a:prstGeom>
          <a:gradFill flip="none" rotWithShape="1">
            <a:gsLst>
              <a:gs pos="0">
                <a:srgbClr val="200902"/>
              </a:gs>
              <a:gs pos="50000">
                <a:srgbClr val="7A250E"/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rgbClr val="631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198324" y="77762"/>
            <a:ext cx="261283" cy="309751"/>
          </a:xfrm>
          <a:prstGeom prst="parallelogram">
            <a:avLst>
              <a:gd name="adj" fmla="val 58115"/>
            </a:avLst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350277" y="77762"/>
            <a:ext cx="261283" cy="309751"/>
          </a:xfrm>
          <a:prstGeom prst="parallelogram">
            <a:avLst>
              <a:gd name="adj" fmla="val 58115"/>
            </a:avLst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42791" y="77762"/>
            <a:ext cx="261283" cy="309751"/>
          </a:xfrm>
          <a:prstGeom prst="parallelogram">
            <a:avLst>
              <a:gd name="adj" fmla="val 58115"/>
            </a:avLst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028396" y="117162"/>
            <a:ext cx="400049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MagistralC" pitchFamily="34" charset="0"/>
              </a:rPr>
              <a:t>Екатеринбург, 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MagistralC" pitchFamily="34" charset="0"/>
              </a:rPr>
              <a:t>июль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MagistralC" pitchFamily="34" charset="0"/>
              </a:rPr>
              <a:t> 2014 г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MagistralC" pitchFamily="34" charset="0"/>
              </a:rPr>
              <a:t>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MagistralC" pitchFamily="34" charset="0"/>
            </a:endParaRPr>
          </a:p>
        </p:txBody>
      </p:sp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8" y="496283"/>
            <a:ext cx="2491672" cy="4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 bwMode="auto">
          <a:xfrm>
            <a:off x="367424" y="3047985"/>
            <a:ext cx="76090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Font typeface="Wingdings 2" pitchFamily="18" charset="2"/>
              <a:buNone/>
            </a:pPr>
            <a:r>
              <a:rPr lang="ru-RU" sz="4000" dirty="0" smtClean="0">
                <a:latin typeface="Impact" panose="020B0806030902050204" pitchFamily="34" charset="0"/>
              </a:rPr>
              <a:t>УВЗ – ЛОГИСТИК</a:t>
            </a:r>
          </a:p>
          <a:p>
            <a:pPr>
              <a:spcBef>
                <a:spcPts val="300"/>
              </a:spcBef>
              <a:buFont typeface="Wingdings 2" pitchFamily="18" charset="2"/>
              <a:buNone/>
            </a:pP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НОВЫЙ ФОРМАТ ТРАНСПОРТНОЙ 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КОМПАНИИ.</a:t>
            </a:r>
          </a:p>
          <a:p>
            <a:pPr>
              <a:spcBef>
                <a:spcPts val="300"/>
              </a:spcBef>
              <a:buFont typeface="Wingdings 2" pitchFamily="18" charset="2"/>
              <a:buNone/>
            </a:pP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В КООПЕРАЦИИ С ВАГОНОСТРОИТЕЛЯМИ.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6001434"/>
            <a:ext cx="7668344" cy="856566"/>
          </a:xfrm>
          <a:prstGeom prst="rect">
            <a:avLst/>
          </a:prstGeom>
        </p:spPr>
      </p:pic>
      <p:sp>
        <p:nvSpPr>
          <p:cNvPr id="45" name="Подзаголовок 2"/>
          <p:cNvSpPr txBox="1">
            <a:spLocks/>
          </p:cNvSpPr>
          <p:nvPr/>
        </p:nvSpPr>
        <p:spPr bwMode="auto">
          <a:xfrm>
            <a:off x="367424" y="2198597"/>
            <a:ext cx="8538408" cy="5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Font typeface="Wingdings 2" pitchFamily="18" charset="2"/>
              <a:buNone/>
            </a:pPr>
            <a:r>
              <a:rPr lang="ru-RU" sz="3600" b="1" dirty="0" smtClean="0"/>
              <a:t>ЕРЕМЕЕВ ДМИТРИЙ ОЛЕГОВИЧ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635" y="2863849"/>
            <a:ext cx="8462029" cy="72008"/>
          </a:xfrm>
          <a:prstGeom prst="rect">
            <a:avLst/>
          </a:prstGeom>
          <a:gradFill flip="none" rotWithShape="1">
            <a:gsLst>
              <a:gs pos="99000">
                <a:srgbClr val="FF6600"/>
              </a:gs>
              <a:gs pos="87000">
                <a:srgbClr val="FF0000"/>
              </a:gs>
              <a:gs pos="73000">
                <a:srgbClr val="A01929"/>
              </a:gs>
              <a:gs pos="3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77762"/>
            <a:ext cx="9144000" cy="6780238"/>
            <a:chOff x="0" y="77762"/>
            <a:chExt cx="9144000" cy="6780238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77762"/>
              <a:ext cx="9144000" cy="6780237"/>
              <a:chOff x="0" y="77762"/>
              <a:chExt cx="9144000" cy="6780237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658544"/>
                <a:ext cx="9144000" cy="199455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77762"/>
                <a:ext cx="9144000" cy="350842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05205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357158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28"/>
              <p:cNvSpPr/>
              <p:nvPr/>
            </p:nvSpPr>
            <p:spPr>
              <a:xfrm>
                <a:off x="49672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497670" y="6237312"/>
              <a:ext cx="432048" cy="620688"/>
            </a:xfrm>
            <a:prstGeom prst="rect">
              <a:avLst/>
            </a:prstGeom>
            <a:gradFill flip="none" rotWithShape="1">
              <a:gsLst>
                <a:gs pos="0">
                  <a:srgbClr val="200902"/>
                </a:gs>
                <a:gs pos="50000">
                  <a:srgbClr val="7A250E"/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rgbClr val="631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7585" y="44624"/>
            <a:ext cx="716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СТРАТЕГИЯ КОМПАНИИ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237312"/>
            <a:ext cx="2133600" cy="484163"/>
          </a:xfrm>
        </p:spPr>
        <p:txBody>
          <a:bodyPr/>
          <a:lstStyle/>
          <a:p>
            <a:fld id="{81E02F00-C9AC-4180-A747-25206013684D}" type="slidenum">
              <a:rPr lang="ru-RU" sz="3200" b="1" smtClean="0">
                <a:solidFill>
                  <a:schemeClr val="bg1"/>
                </a:solidFill>
              </a:rPr>
              <a:pPr/>
              <a:t>2</a:t>
            </a:fld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" y="6547922"/>
            <a:ext cx="1447026" cy="2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14"/>
          <p:cNvSpPr txBox="1"/>
          <p:nvPr/>
        </p:nvSpPr>
        <p:spPr>
          <a:xfrm>
            <a:off x="3061740" y="1546136"/>
            <a:ext cx="608226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5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ПОДВИЖНОГО СОСТАВА В РОЛИ ТРАНСПОРТНЫХ КОМПАНИЙ – ЭВОЛЮЦИОННОЕ РЕШЕНИЕ, ДИКТУЕМОЕ РЫНКОМ</a:t>
            </a:r>
            <a:endParaRPr lang="ru-RU" sz="145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8" y="2920991"/>
            <a:ext cx="2035414" cy="13546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9" y="1038128"/>
            <a:ext cx="2035414" cy="1461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8" y="4647359"/>
            <a:ext cx="2035414" cy="15288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58462" y="112062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3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новой бизнес-стратегии</a:t>
            </a:r>
            <a:endParaRPr lang="ru-RU" sz="1600" b="1" dirty="0">
              <a:solidFill>
                <a:srgbClr val="631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4877" y="293944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3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5335" y="3303494"/>
            <a:ext cx="558185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В КЛЮЧЕВОЙ ОТРАСЛИ ЭКОНОМИКИ СТРАНЫ, ИННОВАЦИИ, ОБНОВЛЕНИЕ ПАРКА</a:t>
            </a:r>
            <a:endParaRPr lang="ru-RU" sz="145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3214" y="4903389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3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инициативы</a:t>
            </a:r>
            <a:endParaRPr lang="ru-RU" sz="1600" b="1" dirty="0">
              <a:solidFill>
                <a:srgbClr val="631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6463" y="5237963"/>
            <a:ext cx="547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БИЗНЕС-СТРАТЕГИЯ ОРИЕНТИРОВАНА НА СОЗДАНИЕ ВЕСОМОГО ИГРОКА НА РЫНКЕ ЖД ОПЕРИРОВАНИЯ</a:t>
            </a:r>
            <a:endParaRPr lang="ru-RU" sz="145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440884" y="64168"/>
            <a:ext cx="6786578" cy="6858000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  <a:gs pos="45000">
                <a:schemeClr val="bg1">
                  <a:lumMod val="7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78457" y="4133466"/>
            <a:ext cx="3874597" cy="22814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9368" y="484191"/>
            <a:ext cx="3965773" cy="236785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1"/>
          <p:cNvGrpSpPr/>
          <p:nvPr/>
        </p:nvGrpSpPr>
        <p:grpSpPr>
          <a:xfrm>
            <a:off x="0" y="77762"/>
            <a:ext cx="9144000" cy="6780238"/>
            <a:chOff x="0" y="77762"/>
            <a:chExt cx="9144000" cy="6780238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77762"/>
              <a:ext cx="9144000" cy="6780237"/>
              <a:chOff x="0" y="77762"/>
              <a:chExt cx="9144000" cy="6780237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658544"/>
                <a:ext cx="9144000" cy="199455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77762"/>
                <a:ext cx="9144000" cy="350842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05205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357158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28"/>
              <p:cNvSpPr/>
              <p:nvPr/>
            </p:nvSpPr>
            <p:spPr>
              <a:xfrm>
                <a:off x="49672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497670" y="6237312"/>
              <a:ext cx="432048" cy="620688"/>
            </a:xfrm>
            <a:prstGeom prst="rect">
              <a:avLst/>
            </a:prstGeom>
            <a:gradFill flip="none" rotWithShape="1">
              <a:gsLst>
                <a:gs pos="0">
                  <a:srgbClr val="200902"/>
                </a:gs>
                <a:gs pos="50000">
                  <a:srgbClr val="7A250E"/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rgbClr val="631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7585" y="44624"/>
            <a:ext cx="716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237312"/>
            <a:ext cx="2133600" cy="484163"/>
          </a:xfrm>
        </p:spPr>
        <p:txBody>
          <a:bodyPr/>
          <a:lstStyle/>
          <a:p>
            <a:fld id="{81E02F00-C9AC-4180-A747-25206013684D}" type="slidenum">
              <a:rPr lang="ru-RU" sz="3200" b="1" smtClean="0">
                <a:solidFill>
                  <a:schemeClr val="bg1"/>
                </a:solidFill>
              </a:rPr>
              <a:pPr/>
              <a:t>3</a:t>
            </a:fld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" y="6550396"/>
            <a:ext cx="1432538" cy="2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107"/>
          <p:cNvGrpSpPr/>
          <p:nvPr/>
        </p:nvGrpSpPr>
        <p:grpSpPr>
          <a:xfrm>
            <a:off x="5198162" y="575276"/>
            <a:ext cx="3652274" cy="1877232"/>
            <a:chOff x="-2847215" y="5052314"/>
            <a:chExt cx="5087775" cy="1105567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49790" y="5477242"/>
              <a:ext cx="2126252" cy="68063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32673" y="5302135"/>
              <a:ext cx="2373233" cy="595670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-2847215" y="5052314"/>
              <a:ext cx="3441070" cy="30814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b="1" dirty="0">
                  <a:solidFill>
                    <a:srgbClr val="A40000"/>
                  </a:solidFill>
                </a:rPr>
                <a:t>СОВРЕМЕННЫЙ ПАРК</a:t>
              </a:r>
              <a:r>
                <a:rPr lang="ru-RU" b="1" dirty="0" smtClean="0">
                  <a:solidFill>
                    <a:srgbClr val="A40000"/>
                  </a:solidFill>
                </a:rPr>
                <a:t/>
              </a:r>
              <a:br>
                <a:rPr lang="ru-RU" b="1" dirty="0" smtClean="0">
                  <a:solidFill>
                    <a:srgbClr val="A40000"/>
                  </a:solidFill>
                </a:rPr>
              </a:b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ПОДВИЖНОГО СОСТАВА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99486" y="552896"/>
            <a:ext cx="3479598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УВЗ-Логистик</a:t>
            </a: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0723" y="1937043"/>
            <a:ext cx="2857520" cy="6463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ВХОДИТ</a:t>
            </a:r>
            <a:r>
              <a:rPr lang="ru-RU" sz="1400" b="1" dirty="0" smtClean="0">
                <a:solidFill>
                  <a:srgbClr val="C00000"/>
                </a:solidFill>
              </a:rPr>
              <a:t> В ДЕСЯТКУ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КРУПНЕЙШИХ КОМПАНИЙ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ТРАНСПОРТНОМ РЫНКЕ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07729" y="1116322"/>
            <a:ext cx="3286148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ru-RU" sz="3200" dirty="0" smtClean="0">
                <a:solidFill>
                  <a:srgbClr val="A40000"/>
                </a:solidFill>
                <a:latin typeface="Impact" panose="020B0806030902050204" pitchFamily="34" charset="0"/>
              </a:rPr>
              <a:t>СЕГОДНЯ</a:t>
            </a:r>
            <a:endParaRPr lang="ru-RU" sz="4000" dirty="0" smtClean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99486" y="5211223"/>
            <a:ext cx="3479598" cy="784411"/>
            <a:chOff x="3235290" y="2051497"/>
            <a:chExt cx="2534258" cy="784411"/>
          </a:xfrm>
        </p:grpSpPr>
        <p:sp>
          <p:nvSpPr>
            <p:cNvPr id="104" name="TextBox 76"/>
            <p:cNvSpPr txBox="1"/>
            <p:nvPr/>
          </p:nvSpPr>
          <p:spPr>
            <a:xfrm>
              <a:off x="3235290" y="2051497"/>
              <a:ext cx="1119737" cy="78441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200" dirty="0" smtClean="0">
                  <a:solidFill>
                    <a:srgbClr val="A40000"/>
                  </a:solidFill>
                  <a:latin typeface="Impact" pitchFamily="34" charset="0"/>
                </a:rPr>
                <a:t>~ </a:t>
              </a:r>
              <a:r>
                <a:rPr lang="ru-RU" sz="4800" dirty="0" smtClean="0">
                  <a:solidFill>
                    <a:srgbClr val="A40000"/>
                  </a:solidFill>
                  <a:latin typeface="Impact" pitchFamily="34" charset="0"/>
                </a:rPr>
                <a:t>34,5 </a:t>
              </a:r>
              <a:endParaRPr lang="ru-RU" sz="4800" b="0" dirty="0">
                <a:solidFill>
                  <a:srgbClr val="A40000"/>
                </a:solidFill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105" name="TextBox 77"/>
            <p:cNvSpPr txBox="1"/>
            <p:nvPr/>
          </p:nvSpPr>
          <p:spPr>
            <a:xfrm>
              <a:off x="4355782" y="2197080"/>
              <a:ext cx="1413766" cy="62902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r>
                <a:rPr lang="ru-RU" sz="1600" dirty="0">
                  <a:solidFill>
                    <a:srgbClr val="A40000"/>
                  </a:solidFill>
                  <a:latin typeface="Impact" panose="020B0806030902050204" pitchFamily="34" charset="0"/>
                </a:rPr>
                <a:t>ТЫС.ЕД.</a:t>
              </a:r>
            </a:p>
            <a:p>
              <a:pPr marL="0" indent="0" algn="l"/>
              <a:r>
                <a:rPr lang="ru-RU" sz="2800" b="1" dirty="0" smtClean="0">
                  <a:solidFill>
                    <a:srgbClr val="A40000"/>
                  </a:solidFill>
                </a:rPr>
                <a:t>на </a:t>
              </a:r>
              <a:r>
                <a:rPr lang="ru-RU" sz="2800" b="1" dirty="0" smtClean="0">
                  <a:solidFill>
                    <a:srgbClr val="A40000"/>
                  </a:solidFill>
                </a:rPr>
                <a:t>июль </a:t>
              </a:r>
              <a:r>
                <a:rPr lang="ru-RU" sz="2800" b="1" dirty="0" smtClean="0">
                  <a:solidFill>
                    <a:srgbClr val="A40000"/>
                  </a:solidFill>
                  <a:latin typeface="+mn-lt"/>
                  <a:ea typeface="+mn-ea"/>
                  <a:cs typeface="+mn-cs"/>
                </a:rPr>
                <a:t>2014г</a:t>
              </a:r>
              <a:r>
                <a:rPr lang="ru-RU" sz="2800" b="1" dirty="0">
                  <a:solidFill>
                    <a:srgbClr val="A40000"/>
                  </a:solidFill>
                  <a:latin typeface="+mn-lt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895131" y="1928718"/>
            <a:ext cx="2117558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ru-RU" b="1" dirty="0" smtClean="0">
                <a:solidFill>
                  <a:srgbClr val="A40000"/>
                </a:solidFill>
              </a:rPr>
              <a:t>МЕНЕЕ</a:t>
            </a:r>
            <a:r>
              <a:rPr lang="ru-RU" sz="3200" b="1" dirty="0" smtClean="0">
                <a:solidFill>
                  <a:srgbClr val="A40000"/>
                </a:solidFill>
              </a:rPr>
              <a:t> </a:t>
            </a:r>
            <a:r>
              <a:rPr lang="ru-RU" sz="3200" dirty="0" smtClean="0">
                <a:solidFill>
                  <a:srgbClr val="A40000"/>
                </a:solidFill>
                <a:latin typeface="Impact" panose="020B0806030902050204" pitchFamily="34" charset="0"/>
              </a:rPr>
              <a:t>4</a:t>
            </a:r>
            <a:r>
              <a:rPr lang="ru-RU" sz="3200" b="1" dirty="0" smtClean="0">
                <a:solidFill>
                  <a:srgbClr val="A40000"/>
                </a:solidFill>
              </a:rPr>
              <a:t> </a:t>
            </a:r>
            <a:r>
              <a:rPr lang="ru-RU" dirty="0" smtClean="0">
                <a:solidFill>
                  <a:srgbClr val="A40000"/>
                </a:solidFill>
                <a:latin typeface="Impact" panose="020B0806030902050204" pitchFamily="34" charset="0"/>
              </a:rPr>
              <a:t>ЛЕТ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СРЕДНИЙ ВОЗРАСТ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ПАРКА</a:t>
            </a:r>
          </a:p>
          <a:p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flipV="1">
            <a:off x="2108269" y="1745933"/>
            <a:ext cx="142876" cy="142876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6200000" flipV="1">
            <a:off x="4547481" y="1583712"/>
            <a:ext cx="142876" cy="142876"/>
          </a:xfrm>
          <a:prstGeom prst="triangle">
            <a:avLst/>
          </a:prstGeom>
          <a:solidFill>
            <a:srgbClr val="C00000"/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0619" y="2597689"/>
            <a:ext cx="3047052" cy="2706980"/>
          </a:xfrm>
          <a:prstGeom prst="rect">
            <a:avLst/>
          </a:prstGeom>
        </p:spPr>
      </p:pic>
      <p:sp>
        <p:nvSpPr>
          <p:cNvPr id="72" name="Равнобедренный треугольник 71"/>
          <p:cNvSpPr/>
          <p:nvPr/>
        </p:nvSpPr>
        <p:spPr>
          <a:xfrm rot="16200000" flipV="1">
            <a:off x="4553334" y="5119876"/>
            <a:ext cx="142876" cy="142876"/>
          </a:xfrm>
          <a:prstGeom prst="triangle">
            <a:avLst/>
          </a:prstGeom>
          <a:solidFill>
            <a:srgbClr val="C00000"/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73"/>
          <p:cNvGrpSpPr/>
          <p:nvPr/>
        </p:nvGrpSpPr>
        <p:grpSpPr>
          <a:xfrm>
            <a:off x="2451937" y="3008006"/>
            <a:ext cx="6683819" cy="926985"/>
            <a:chOff x="3235290" y="1998219"/>
            <a:chExt cx="2221437" cy="926985"/>
          </a:xfrm>
        </p:grpSpPr>
        <p:sp>
          <p:nvSpPr>
            <p:cNvPr id="75" name="TextBox 76"/>
            <p:cNvSpPr txBox="1"/>
            <p:nvPr/>
          </p:nvSpPr>
          <p:spPr>
            <a:xfrm>
              <a:off x="3235290" y="2051497"/>
              <a:ext cx="743962" cy="78441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itchFamily="34" charset="0"/>
                </a:rPr>
                <a:t>ДО</a:t>
              </a:r>
              <a:r>
                <a:rPr lang="ru-RU" sz="5400" dirty="0" smtClean="0">
                  <a:solidFill>
                    <a:srgbClr val="A40000"/>
                  </a:solidFill>
                  <a:latin typeface="Impact" pitchFamily="34" charset="0"/>
                </a:rPr>
                <a:t> </a:t>
              </a:r>
              <a:r>
                <a:rPr lang="ru-RU" sz="8000" dirty="0" smtClean="0">
                  <a:solidFill>
                    <a:srgbClr val="A40000"/>
                  </a:solidFill>
                  <a:latin typeface="Impact" pitchFamily="34" charset="0"/>
                </a:rPr>
                <a:t>100</a:t>
              </a:r>
              <a:endParaRPr lang="ru-RU" sz="8000" b="0" dirty="0">
                <a:solidFill>
                  <a:srgbClr val="A40000"/>
                </a:solidFill>
                <a:latin typeface="Impact" pitchFamily="34" charset="0"/>
              </a:endParaRPr>
            </a:p>
          </p:txBody>
        </p:sp>
        <p:sp>
          <p:nvSpPr>
            <p:cNvPr id="76" name="TextBox 77"/>
            <p:cNvSpPr txBox="1"/>
            <p:nvPr/>
          </p:nvSpPr>
          <p:spPr>
            <a:xfrm>
              <a:off x="4035645" y="1998219"/>
              <a:ext cx="1421082" cy="92698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solidFill>
                    <a:srgbClr val="A40000"/>
                  </a:solidFill>
                  <a:latin typeface="Impact" panose="020B0806030902050204" pitchFamily="34" charset="0"/>
                </a:rPr>
                <a:t>ТЫС.ЕД</a:t>
              </a:r>
              <a:r>
                <a:rPr lang="ru-RU" sz="1800" dirty="0" smtClean="0">
                  <a:solidFill>
                    <a:srgbClr val="A40000"/>
                  </a:solidFill>
                  <a:latin typeface="Impact" panose="020B0806030902050204" pitchFamily="34" charset="0"/>
                </a:rPr>
                <a:t>. </a:t>
              </a:r>
              <a:r>
                <a:rPr lang="ru-RU" sz="1800" dirty="0">
                  <a:solidFill>
                    <a:srgbClr val="A40000"/>
                  </a:solidFill>
                  <a:latin typeface="Impact" panose="020B0806030902050204" pitchFamily="34" charset="0"/>
                </a:rPr>
                <a:t>К 2016 ГОДУ </a:t>
              </a:r>
            </a:p>
            <a:p>
              <a:pPr marL="0" indent="0" algn="l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УВЕЛИЧИТСЯ ВАГОННЫЙ ПАРК </a:t>
              </a:r>
            </a:p>
            <a:p>
              <a:pPr marL="0" indent="0" algn="l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«УВЗ-Логистик»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064712" y="4262980"/>
            <a:ext cx="1976366" cy="141577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ru-RU" sz="3200" dirty="0" smtClean="0">
                <a:solidFill>
                  <a:srgbClr val="A40000"/>
                </a:solidFill>
                <a:latin typeface="Impact" panose="020B0806030902050204" pitchFamily="34" charset="0"/>
              </a:rPr>
              <a:t>3% </a:t>
            </a:r>
            <a:endParaRPr lang="ru-RU" sz="3200" b="1" dirty="0" smtClean="0">
              <a:solidFill>
                <a:srgbClr val="A40000"/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ДОЛЯ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УВЗ-Логистик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ПАРКЕ ПОЛУВАГОНОВ РФ</a:t>
            </a:r>
          </a:p>
          <a:p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83" name="TextBox 6"/>
          <p:cNvSpPr txBox="1"/>
          <p:nvPr/>
        </p:nvSpPr>
        <p:spPr>
          <a:xfrm>
            <a:off x="5648095" y="5857258"/>
            <a:ext cx="3244521" cy="7996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A40000"/>
                </a:solidFill>
                <a:latin typeface="Impact" panose="020B0806030902050204" pitchFamily="34" charset="0"/>
              </a:rPr>
              <a:t>ЛЕТ </a:t>
            </a:r>
            <a:r>
              <a:rPr lang="ru-RU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СРЕДНИЙ ВОЗРАСТ</a:t>
            </a:r>
          </a:p>
          <a:p>
            <a:r>
              <a:rPr lang="ru-RU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ПАРКА ПОЛУВАГОНОВ РФ</a:t>
            </a:r>
          </a:p>
        </p:txBody>
      </p:sp>
      <p:sp>
        <p:nvSpPr>
          <p:cNvPr id="87" name="TextBox 8"/>
          <p:cNvSpPr txBox="1"/>
          <p:nvPr/>
        </p:nvSpPr>
        <p:spPr>
          <a:xfrm>
            <a:off x="5078457" y="5780548"/>
            <a:ext cx="767199" cy="6533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A40000"/>
                </a:solidFill>
                <a:latin typeface="Impact" panose="020B0806030902050204" pitchFamily="34" charset="0"/>
              </a:rPr>
              <a:t>15</a:t>
            </a:r>
            <a:endParaRPr lang="ru-RU" sz="200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 l="12837" t="25563" r="37074" b="17417"/>
          <a:stretch/>
        </p:blipFill>
        <p:spPr>
          <a:xfrm>
            <a:off x="5432097" y="4278898"/>
            <a:ext cx="1631665" cy="14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77762"/>
            <a:ext cx="9144000" cy="6780238"/>
            <a:chOff x="0" y="77762"/>
            <a:chExt cx="9144000" cy="6780238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77762"/>
              <a:ext cx="9144000" cy="6780237"/>
              <a:chOff x="0" y="77762"/>
              <a:chExt cx="9144000" cy="6780237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658544"/>
                <a:ext cx="9144000" cy="199455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77762"/>
                <a:ext cx="9144000" cy="350842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05205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357158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араллелограмм 28"/>
              <p:cNvSpPr/>
              <p:nvPr/>
            </p:nvSpPr>
            <p:spPr>
              <a:xfrm>
                <a:off x="49672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244408" y="6237312"/>
              <a:ext cx="432048" cy="620688"/>
            </a:xfrm>
            <a:prstGeom prst="rect">
              <a:avLst/>
            </a:prstGeom>
            <a:gradFill flip="none" rotWithShape="1">
              <a:gsLst>
                <a:gs pos="0">
                  <a:srgbClr val="200902"/>
                </a:gs>
                <a:gs pos="50000">
                  <a:srgbClr val="7A250E"/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rgbClr val="631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7584" y="44624"/>
            <a:ext cx="831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3. ИННОВАЦИОННЫЙ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ПОЛУВАГОН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43702" y="6237312"/>
            <a:ext cx="2133600" cy="484163"/>
          </a:xfrm>
        </p:spPr>
        <p:txBody>
          <a:bodyPr/>
          <a:lstStyle/>
          <a:p>
            <a:fld id="{81E02F00-C9AC-4180-A747-25206013684D}" type="slidenum">
              <a:rPr lang="ru-RU" sz="3200" b="1" smtClean="0">
                <a:solidFill>
                  <a:schemeClr val="bg1"/>
                </a:solidFill>
              </a:rPr>
              <a:pPr/>
              <a:t>4</a:t>
            </a:fld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" y="6550396"/>
            <a:ext cx="1432538" cy="2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 flipV="1">
            <a:off x="6012160" y="1988840"/>
            <a:ext cx="5707093" cy="2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4633508" y="615584"/>
            <a:ext cx="4500562" cy="1428760"/>
            <a:chOff x="4643438" y="642918"/>
            <a:chExt cx="4500562" cy="142876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43438" y="642918"/>
              <a:ext cx="4500562" cy="642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для</a:t>
              </a: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ru-RU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ГРУЗООТПРАВИТЕЛЯ</a:t>
              </a:r>
              <a:endPara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15074" y="1285860"/>
              <a:ext cx="292892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СНИЖЕНИЕ  СОВОКУПНЫХ  ТРАНСПОРТНЫХ РАСХОДОВ НА ПЕРЕВОЗКУ 1 т. ПРОДУКЦИИ </a:t>
              </a:r>
              <a:endPara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072066" y="1214422"/>
              <a:ext cx="1643074" cy="857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4800" dirty="0" smtClean="0">
                  <a:solidFill>
                    <a:srgbClr val="15471D"/>
                  </a:solidFill>
                  <a:latin typeface="Impact" pitchFamily="34" charset="0"/>
                </a:rPr>
                <a:t>- 4%</a:t>
              </a:r>
              <a:r>
                <a:rPr lang="ru-RU" sz="2400" dirty="0" smtClean="0">
                  <a:solidFill>
                    <a:srgbClr val="15471D"/>
                  </a:solidFill>
                  <a:latin typeface="Impact" pitchFamily="34" charset="0"/>
                </a:rPr>
                <a:t> </a:t>
              </a:r>
              <a:endParaRPr lang="ru-RU" sz="2400" dirty="0">
                <a:solidFill>
                  <a:srgbClr val="15471D"/>
                </a:solidFill>
                <a:latin typeface="Impact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494865" y="2700820"/>
            <a:ext cx="4643438" cy="1785950"/>
            <a:chOff x="4500562" y="642918"/>
            <a:chExt cx="4643438" cy="178595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643438" y="642918"/>
              <a:ext cx="4500562" cy="642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для</a:t>
              </a: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ru-RU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ОПЕРАТОРА</a:t>
              </a:r>
              <a:endPara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15074" y="1285860"/>
              <a:ext cx="29289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УВЕЛИЧЕНИЕ ДОХОДНОСТИ ВАГОНА </a:t>
              </a:r>
              <a:endPara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929190" y="1071546"/>
              <a:ext cx="1785950" cy="857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4800" dirty="0" smtClean="0">
                  <a:solidFill>
                    <a:srgbClr val="15471D"/>
                  </a:solidFill>
                  <a:latin typeface="Impact" pitchFamily="34" charset="0"/>
                </a:rPr>
                <a:t>+ 4%</a:t>
              </a:r>
              <a:r>
                <a:rPr lang="ru-RU" sz="2400" dirty="0" smtClean="0">
                  <a:solidFill>
                    <a:srgbClr val="15471D"/>
                  </a:solidFill>
                  <a:latin typeface="Impact" pitchFamily="34" charset="0"/>
                </a:rPr>
                <a:t> </a:t>
              </a:r>
              <a:endParaRPr lang="ru-RU" sz="2400" dirty="0">
                <a:solidFill>
                  <a:srgbClr val="15471D"/>
                </a:solidFill>
                <a:latin typeface="Impact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15074" y="1936425"/>
              <a:ext cx="29289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СНИЖЕНИЕ РАСХОДОВ НА РЕМОНТ И СОДЕРЖАНИЕ</a:t>
              </a:r>
              <a:endPara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500562" y="1928802"/>
              <a:ext cx="1785950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800" dirty="0" smtClean="0">
                  <a:solidFill>
                    <a:srgbClr val="15471D"/>
                  </a:solidFill>
                  <a:latin typeface="Impact" pitchFamily="34" charset="0"/>
                </a:rPr>
                <a:t>- 5%</a:t>
              </a:r>
              <a:r>
                <a:rPr lang="ru-RU" sz="1200" dirty="0" smtClean="0">
                  <a:solidFill>
                    <a:srgbClr val="15471D"/>
                  </a:solidFill>
                  <a:latin typeface="Impact" pitchFamily="34" charset="0"/>
                </a:rPr>
                <a:t> </a:t>
              </a:r>
              <a:endParaRPr lang="ru-RU" sz="1200" dirty="0">
                <a:solidFill>
                  <a:srgbClr val="15471D"/>
                </a:solidFill>
                <a:latin typeface="Impact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71984" y="5158346"/>
            <a:ext cx="4643470" cy="1143008"/>
            <a:chOff x="4572000" y="642918"/>
            <a:chExt cx="4643470" cy="114300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643438" y="642918"/>
              <a:ext cx="4500562" cy="642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для</a:t>
              </a:r>
              <a:r>
                <a:rPr lang="ru-RU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ru-RU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РЖД</a:t>
              </a:r>
              <a:endPara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86512" y="893374"/>
              <a:ext cx="292895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СНИЖЕНИЕ  НАГРУЗКИ НА ИНФРАСТРУКТУРУ ЗА СЧЕТ УВЕЛИЧЕНИЯ  ГРУЗОПОДЪЕМНОСТИ</a:t>
              </a:r>
              <a:endPara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572000" y="1071546"/>
              <a:ext cx="1643074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4800" dirty="0" smtClean="0">
                  <a:solidFill>
                    <a:srgbClr val="15471D"/>
                  </a:solidFill>
                  <a:latin typeface="Impact" pitchFamily="34" charset="0"/>
                </a:rPr>
                <a:t>- 8%</a:t>
              </a:r>
              <a:r>
                <a:rPr lang="ru-RU" sz="2400" dirty="0" smtClean="0">
                  <a:solidFill>
                    <a:srgbClr val="15471D"/>
                  </a:solidFill>
                  <a:latin typeface="Impact" pitchFamily="34" charset="0"/>
                </a:rPr>
                <a:t> </a:t>
              </a:r>
              <a:endParaRPr lang="ru-RU" sz="2400" dirty="0">
                <a:solidFill>
                  <a:srgbClr val="15471D"/>
                </a:solidFill>
                <a:latin typeface="Impact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780485" y="712441"/>
            <a:ext cx="714380" cy="5429288"/>
            <a:chOff x="3714744" y="714356"/>
            <a:chExt cx="714380" cy="5429288"/>
          </a:xfrm>
        </p:grpSpPr>
        <p:sp>
          <p:nvSpPr>
            <p:cNvPr id="19" name="Стрелка вниз 18"/>
            <p:cNvSpPr/>
            <p:nvPr/>
          </p:nvSpPr>
          <p:spPr>
            <a:xfrm rot="16200000" flipH="1">
              <a:off x="3679025" y="750075"/>
              <a:ext cx="785818" cy="7143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57" name="Стрелка вниз 56"/>
            <p:cNvSpPr/>
            <p:nvPr/>
          </p:nvSpPr>
          <p:spPr>
            <a:xfrm rot="16200000" flipH="1">
              <a:off x="3679025" y="2893215"/>
              <a:ext cx="785818" cy="7143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58" name="Стрелка вниз 57"/>
            <p:cNvSpPr/>
            <p:nvPr/>
          </p:nvSpPr>
          <p:spPr>
            <a:xfrm rot="16200000" flipH="1">
              <a:off x="3679025" y="5393545"/>
              <a:ext cx="785818" cy="7143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1696" y="3559246"/>
            <a:ext cx="28088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Грузоподъемность:</a:t>
            </a:r>
            <a:endParaRPr lang="ru-RU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0" y="1755863"/>
            <a:ext cx="2552700" cy="17335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83" y="1119084"/>
            <a:ext cx="1896020" cy="96325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5360" y="4301712"/>
            <a:ext cx="28088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Объем загрузки: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3283" y="5105630"/>
            <a:ext cx="28088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Срок службы: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05205" y="835188"/>
            <a:ext cx="1766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модель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835696" y="3822593"/>
            <a:ext cx="957569" cy="469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891F0D"/>
                </a:solidFill>
                <a:latin typeface="Impact" panose="020B0806030902050204" pitchFamily="34" charset="0"/>
              </a:rPr>
              <a:t>75</a:t>
            </a:r>
            <a:r>
              <a:rPr lang="en-US" sz="3200" dirty="0">
                <a:solidFill>
                  <a:srgbClr val="891F0D"/>
                </a:solidFill>
              </a:rPr>
              <a:t> </a:t>
            </a:r>
            <a:r>
              <a:rPr lang="en-US" sz="2400" dirty="0">
                <a:solidFill>
                  <a:srgbClr val="891F0D"/>
                </a:solidFill>
                <a:latin typeface="Impact" panose="020B0806030902050204" pitchFamily="34" charset="0"/>
              </a:rPr>
              <a:t>T</a:t>
            </a:r>
            <a:endParaRPr lang="ru-RU" sz="1400" dirty="0">
              <a:solidFill>
                <a:srgbClr val="891F0D"/>
              </a:solidFill>
              <a:latin typeface="Impact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82580" y="4508583"/>
            <a:ext cx="1216381" cy="469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dirty="0">
                <a:solidFill>
                  <a:srgbClr val="891F0D"/>
                </a:solidFill>
                <a:latin typeface="Impact" panose="020B0806030902050204" pitchFamily="34" charset="0"/>
              </a:rPr>
              <a:t>88</a:t>
            </a:r>
            <a:r>
              <a:rPr lang="ru-RU" sz="3200" dirty="0">
                <a:solidFill>
                  <a:srgbClr val="891F0D"/>
                </a:solidFill>
              </a:rPr>
              <a:t> </a:t>
            </a:r>
            <a:r>
              <a:rPr lang="ru-RU" sz="2400" dirty="0" smtClean="0">
                <a:solidFill>
                  <a:srgbClr val="891F0D"/>
                </a:solidFill>
                <a:latin typeface="Impact" panose="020B0806030902050204" pitchFamily="34" charset="0"/>
              </a:rPr>
              <a:t>м²</a:t>
            </a:r>
            <a:endParaRPr lang="ru-RU" sz="2400" dirty="0">
              <a:solidFill>
                <a:srgbClr val="891F0D"/>
              </a:solidFill>
              <a:latin typeface="Impact" panose="020B080603090205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91399" y="5348631"/>
            <a:ext cx="1723755" cy="469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rgbClr val="891F0D"/>
                </a:solidFill>
                <a:latin typeface="Impact" panose="020B0806030902050204" pitchFamily="34" charset="0"/>
              </a:rPr>
              <a:t>32</a:t>
            </a:r>
            <a:r>
              <a:rPr lang="ru-RU" sz="3200" dirty="0" smtClean="0">
                <a:solidFill>
                  <a:srgbClr val="891F0D"/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 smtClean="0">
                <a:solidFill>
                  <a:srgbClr val="891F0D"/>
                </a:solidFill>
              </a:rPr>
              <a:t>года</a:t>
            </a:r>
            <a:endParaRPr lang="ru-RU" sz="2000" b="1" dirty="0">
              <a:solidFill>
                <a:srgbClr val="891F0D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77762"/>
            <a:ext cx="9144000" cy="6780238"/>
            <a:chOff x="0" y="77762"/>
            <a:chExt cx="9144000" cy="6780238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77762"/>
              <a:ext cx="9144000" cy="6780237"/>
              <a:chOff x="0" y="77762"/>
              <a:chExt cx="9144000" cy="6780237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658544"/>
                <a:ext cx="9144000" cy="199455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77762"/>
                <a:ext cx="9144000" cy="350842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05205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357158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28"/>
              <p:cNvSpPr/>
              <p:nvPr/>
            </p:nvSpPr>
            <p:spPr>
              <a:xfrm>
                <a:off x="49672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244408" y="6237312"/>
              <a:ext cx="432048" cy="620688"/>
            </a:xfrm>
            <a:prstGeom prst="rect">
              <a:avLst/>
            </a:prstGeom>
            <a:gradFill flip="none" rotWithShape="1">
              <a:gsLst>
                <a:gs pos="0">
                  <a:srgbClr val="200902"/>
                </a:gs>
                <a:gs pos="50000">
                  <a:srgbClr val="7A250E"/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rgbClr val="631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7584" y="44624"/>
            <a:ext cx="808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СЕРВИСНЫЙ КОНТРАКТ С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ОАО «НПК «УРАЛВАГОНЗАВОД»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fld id="{81E02F00-C9AC-4180-A747-25206013684D}" type="slidenum">
              <a:rPr lang="ru-RU" sz="3200" b="1" smtClean="0">
                <a:solidFill>
                  <a:schemeClr val="bg1"/>
                </a:solidFill>
              </a:rPr>
              <a:pPr/>
              <a:t>5</a:t>
            </a:fld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" y="6550396"/>
            <a:ext cx="1432538" cy="2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131" t="25019" r="35038" b="19078"/>
          <a:stretch/>
        </p:blipFill>
        <p:spPr>
          <a:xfrm>
            <a:off x="600686" y="600134"/>
            <a:ext cx="3300006" cy="2896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83" y="3538550"/>
            <a:ext cx="8091434" cy="2957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95746" y="1894387"/>
            <a:ext cx="47149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rgbClr val="6D100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ru-RU" sz="1000" b="0" dirty="0" smtClean="0"/>
              <a:t>СОВРЕМЕННЫЕ </a:t>
            </a:r>
            <a:r>
              <a:rPr lang="en-US" sz="1000" b="0" dirty="0" smtClean="0"/>
              <a:t>IT-</a:t>
            </a:r>
            <a:r>
              <a:rPr lang="ru-RU" sz="1000" b="0" dirty="0" smtClean="0"/>
              <a:t>СИСТЕМЫ И СОБСТВЕННЫЕ ТЕХНОЛОГИИ РАБОТЫ ПОЗВОЛЯЮТ </a:t>
            </a:r>
            <a:r>
              <a:rPr lang="ru-RU" b="0" dirty="0" smtClean="0"/>
              <a:t>УВЗЛ</a:t>
            </a:r>
            <a:r>
              <a:rPr lang="ru-RU" sz="1000" b="0" dirty="0" smtClean="0"/>
              <a:t> ОБЕСПЕЧИТЬ БЕСПЕРЕБОЙНУЮ ПОДАЧУ ВАГОНОВ ПОД ПЕРЕВОЗКУ СЫРЬЯ И ГОТОВОЙ ПРОДУКЦИИ ПРИЕДПРИЯТИЯМ ГОСКОРПОРАЦИИ</a:t>
            </a:r>
            <a:endParaRPr lang="ru-RU" sz="10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790356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solidFill>
                  <a:srgbClr val="9D230F"/>
                </a:solidFill>
                <a:latin typeface="Impact" panose="020B0806030902050204" pitchFamily="34" charset="0"/>
                <a:cs typeface="Arial" pitchFamily="34" charset="0"/>
              </a:rPr>
              <a:t>10</a:t>
            </a:r>
            <a:r>
              <a:rPr lang="ru-RU" sz="4000" b="1" dirty="0" smtClean="0">
                <a:solidFill>
                  <a:srgbClr val="9D230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9D230F"/>
                </a:solidFill>
                <a:latin typeface="Impact" panose="020B0806030902050204" pitchFamily="34" charset="0"/>
                <a:cs typeface="Arial" pitchFamily="34" charset="0"/>
              </a:rPr>
              <a:t>ЛЕТ</a:t>
            </a:r>
            <a:endParaRPr lang="ru-RU" sz="1200" dirty="0">
              <a:solidFill>
                <a:srgbClr val="9D230F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97349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D1009"/>
                </a:solidFill>
                <a:latin typeface="Arial" pitchFamily="34" charset="0"/>
                <a:cs typeface="Arial" pitchFamily="34" charset="0"/>
              </a:rPr>
              <a:t>СЕРВИСНЫЙ КОНТРАКТ С УВЗ</a:t>
            </a:r>
          </a:p>
          <a:p>
            <a:endParaRPr lang="ru-RU" b="1" dirty="0">
              <a:solidFill>
                <a:srgbClr val="6D100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0" y="77762"/>
            <a:ext cx="9144000" cy="6780238"/>
            <a:chOff x="0" y="77762"/>
            <a:chExt cx="9144000" cy="6780238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77762"/>
              <a:ext cx="9144000" cy="6780237"/>
              <a:chOff x="0" y="77762"/>
              <a:chExt cx="9144000" cy="6780237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658544"/>
                <a:ext cx="9144000" cy="199455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77762"/>
                <a:ext cx="9144000" cy="350842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05205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357158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28"/>
              <p:cNvSpPr/>
              <p:nvPr/>
            </p:nvSpPr>
            <p:spPr>
              <a:xfrm>
                <a:off x="49672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497670" y="6237312"/>
              <a:ext cx="432048" cy="620688"/>
            </a:xfrm>
            <a:prstGeom prst="rect">
              <a:avLst/>
            </a:prstGeom>
            <a:gradFill flip="none" rotWithShape="1">
              <a:gsLst>
                <a:gs pos="0">
                  <a:srgbClr val="200902"/>
                </a:gs>
                <a:gs pos="50000">
                  <a:srgbClr val="7A250E"/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rgbClr val="631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8466" y="57262"/>
            <a:ext cx="836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ФОРМИРОВАНИЕ УГОЛЬНО-ЛОГИСТИЧЕСКОГО ХОЛДИНГА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237312"/>
            <a:ext cx="2133600" cy="484163"/>
          </a:xfrm>
        </p:spPr>
        <p:txBody>
          <a:bodyPr/>
          <a:lstStyle/>
          <a:p>
            <a:fld id="{81E02F00-C9AC-4180-A747-25206013684D}" type="slidenum">
              <a:rPr lang="ru-RU" sz="3200" b="1" smtClean="0">
                <a:solidFill>
                  <a:schemeClr val="bg1"/>
                </a:solidFill>
              </a:rPr>
              <a:pPr/>
              <a:t>6</a:t>
            </a:fld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" y="6550396"/>
            <a:ext cx="1432538" cy="2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648191"/>
            <a:ext cx="773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ПРОГНОЗ ДОБЫЧИ И ЭКСПОРТА УГЛЯ ДО 2030 года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00" y="978851"/>
            <a:ext cx="8755590" cy="47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0" y="799957"/>
            <a:ext cx="8492318" cy="5070257"/>
          </a:xfrm>
          <a:prstGeom prst="rect">
            <a:avLst/>
          </a:prstGeom>
        </p:spPr>
      </p:pic>
      <p:grpSp>
        <p:nvGrpSpPr>
          <p:cNvPr id="2" name="Группа 21"/>
          <p:cNvGrpSpPr/>
          <p:nvPr/>
        </p:nvGrpSpPr>
        <p:grpSpPr>
          <a:xfrm>
            <a:off x="0" y="77762"/>
            <a:ext cx="9144000" cy="6780238"/>
            <a:chOff x="0" y="77762"/>
            <a:chExt cx="9144000" cy="6780238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77762"/>
              <a:ext cx="9144000" cy="6780237"/>
              <a:chOff x="0" y="77762"/>
              <a:chExt cx="9144000" cy="6780237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658544"/>
                <a:ext cx="9144000" cy="199455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77762"/>
                <a:ext cx="9144000" cy="350842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05205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357158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28"/>
              <p:cNvSpPr/>
              <p:nvPr/>
            </p:nvSpPr>
            <p:spPr>
              <a:xfrm>
                <a:off x="49672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497670" y="6237312"/>
              <a:ext cx="432048" cy="620688"/>
            </a:xfrm>
            <a:prstGeom prst="rect">
              <a:avLst/>
            </a:prstGeom>
            <a:gradFill flip="none" rotWithShape="1">
              <a:gsLst>
                <a:gs pos="0">
                  <a:srgbClr val="200902"/>
                </a:gs>
                <a:gs pos="50000">
                  <a:srgbClr val="7A250E"/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rgbClr val="631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8466" y="57262"/>
            <a:ext cx="836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УГОЛЬНО-ЛОГИСТИЧЕСКОГО ХОЛДИНГА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237312"/>
            <a:ext cx="2133600" cy="484163"/>
          </a:xfrm>
        </p:spPr>
        <p:txBody>
          <a:bodyPr/>
          <a:lstStyle/>
          <a:p>
            <a:fld id="{81E02F00-C9AC-4180-A747-25206013684D}" type="slidenum">
              <a:rPr lang="ru-RU" sz="3200" b="1" smtClean="0">
                <a:solidFill>
                  <a:schemeClr val="bg1"/>
                </a:solidFill>
              </a:rPr>
              <a:pPr/>
              <a:t>7</a:t>
            </a:fld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" y="6550396"/>
            <a:ext cx="1432538" cy="2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85095" y="405114"/>
            <a:ext cx="659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dirty="0"/>
              <a:t>ОБЪЕМЫ ПЕРЕВОЗОК УГЛЯ </a:t>
            </a:r>
            <a:r>
              <a:rPr lang="ru-RU" sz="3200" dirty="0"/>
              <a:t>УВЗ</a:t>
            </a:r>
            <a:r>
              <a:rPr lang="ru-RU" dirty="0"/>
              <a:t>-ЛОГИСТИК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9672" y="3229694"/>
            <a:ext cx="1259816" cy="5771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numCol="1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7</a:t>
            </a:r>
            <a:r>
              <a:rPr lang="en-US" sz="1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8,9$</a:t>
            </a:r>
            <a:endParaRPr lang="ru-RU" sz="18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за 1 </a:t>
            </a:r>
            <a:r>
              <a:rPr lang="ru-RU" dirty="0" err="1">
                <a:solidFill>
                  <a:srgbClr val="C00000"/>
                </a:solidFill>
                <a:latin typeface="Impact" panose="020B0806030902050204" pitchFamily="34" charset="0"/>
              </a:rPr>
              <a:t>тн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 угля*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43" y="3711461"/>
            <a:ext cx="946203" cy="2304030"/>
          </a:xfrm>
          <a:prstGeom prst="rect">
            <a:avLst/>
          </a:prstGeom>
        </p:spPr>
      </p:pic>
      <p:sp>
        <p:nvSpPr>
          <p:cNvPr id="53" name="TextBox 1"/>
          <p:cNvSpPr txBox="1"/>
          <p:nvPr/>
        </p:nvSpPr>
        <p:spPr>
          <a:xfrm>
            <a:off x="1184907" y="5142731"/>
            <a:ext cx="1892437" cy="99020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numCol="1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6D1009"/>
                </a:solidFill>
                <a:effectLst/>
                <a:latin typeface="Impact" panose="020B0806030902050204" pitchFamily="34" charset="0"/>
              </a:rPr>
              <a:t>СОСТАВЛЯЕТ СЕГОДНЯ РАЗНИЦА МЕЖДУ ЗАТРАТАМИ НА ТРАНСПОРТИРОВКУ И ЦЕНОЙ УГЛЯ С УЧЕТОМ ДИСКОНТА </a:t>
            </a:r>
            <a:endParaRPr lang="ru-RU" dirty="0">
              <a:solidFill>
                <a:srgbClr val="6D1009"/>
              </a:solidFill>
              <a:latin typeface="Impact" panose="020B0806030902050204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71436" y="6044644"/>
            <a:ext cx="1736268" cy="5715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numCol="1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6D1009"/>
                </a:solidFill>
                <a:effectLst/>
              </a:rPr>
              <a:t>* На примере </a:t>
            </a:r>
            <a:r>
              <a:rPr lang="ru-RU" sz="1000" dirty="0" smtClean="0">
                <a:solidFill>
                  <a:srgbClr val="6D1009"/>
                </a:solidFill>
              </a:rPr>
              <a:t>доставки угля с шахты «Заречная» на </a:t>
            </a:r>
            <a:r>
              <a:rPr lang="en-US" sz="1000" dirty="0" smtClean="0">
                <a:solidFill>
                  <a:srgbClr val="6D1009"/>
                </a:solidFill>
              </a:rPr>
              <a:t>CIF  ARA</a:t>
            </a:r>
            <a:r>
              <a:rPr lang="ru-RU" sz="1000" dirty="0" smtClean="0">
                <a:solidFill>
                  <a:srgbClr val="6D1009"/>
                </a:solidFill>
              </a:rPr>
              <a:t> в порт Вентспилс</a:t>
            </a:r>
            <a:endParaRPr lang="ru-RU" sz="1000" dirty="0" smtClean="0">
              <a:solidFill>
                <a:srgbClr val="6D1009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srgbClr val="6D1009"/>
              </a:solidFill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1274902" y="4200885"/>
            <a:ext cx="1405574" cy="87882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mpd="sng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numCol="1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-</a:t>
            </a:r>
            <a:r>
              <a:rPr lang="en-US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5,</a:t>
            </a:r>
            <a:r>
              <a:rPr lang="ru-RU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5</a:t>
            </a:r>
            <a:r>
              <a:rPr lang="en-US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$</a:t>
            </a:r>
            <a:endParaRPr lang="ru-RU" sz="44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  <a:latin typeface="Impact" panose="020B0806030902050204" pitchFamily="34" charset="0"/>
              </a:rPr>
              <a:t>з</a:t>
            </a:r>
            <a:r>
              <a:rPr lang="ru-RU" sz="1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 1тн угля*</a:t>
            </a:r>
            <a:endParaRPr lang="ru-RU" sz="1200" dirty="0" smtClean="0">
              <a:solidFill>
                <a:srgbClr val="C00000"/>
              </a:solidFill>
              <a:effectLst/>
              <a:latin typeface="Impact" panose="020B0806030902050204" pitchFamily="34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6D1009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2" y="937461"/>
            <a:ext cx="8809186" cy="5610195"/>
          </a:xfrm>
          <a:prstGeom prst="rect">
            <a:avLst/>
          </a:prstGeom>
        </p:spPr>
      </p:pic>
      <p:grpSp>
        <p:nvGrpSpPr>
          <p:cNvPr id="2" name="Группа 21"/>
          <p:cNvGrpSpPr/>
          <p:nvPr/>
        </p:nvGrpSpPr>
        <p:grpSpPr>
          <a:xfrm>
            <a:off x="0" y="77762"/>
            <a:ext cx="9144000" cy="6780238"/>
            <a:chOff x="0" y="77762"/>
            <a:chExt cx="9144000" cy="6780238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0" y="77762"/>
              <a:ext cx="9144000" cy="6780237"/>
              <a:chOff x="0" y="77762"/>
              <a:chExt cx="9144000" cy="6780237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0" y="6658544"/>
                <a:ext cx="9144000" cy="199455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77762"/>
                <a:ext cx="9144000" cy="350842"/>
              </a:xfrm>
              <a:prstGeom prst="rect">
                <a:avLst/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rgbClr val="6319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05205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357158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араллелограмм 28"/>
              <p:cNvSpPr/>
              <p:nvPr/>
            </p:nvSpPr>
            <p:spPr>
              <a:xfrm>
                <a:off x="49672" y="77762"/>
                <a:ext cx="243528" cy="350842"/>
              </a:xfrm>
              <a:prstGeom prst="parallelogram">
                <a:avLst>
                  <a:gd name="adj" fmla="val 58115"/>
                </a:avLst>
              </a:prstGeom>
              <a:gradFill flip="none" rotWithShape="1">
                <a:gsLst>
                  <a:gs pos="0">
                    <a:srgbClr val="200902"/>
                  </a:gs>
                  <a:gs pos="50000">
                    <a:srgbClr val="7A250E"/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244408" y="6237312"/>
              <a:ext cx="432048" cy="620688"/>
            </a:xfrm>
            <a:prstGeom prst="rect">
              <a:avLst/>
            </a:prstGeom>
            <a:gradFill flip="none" rotWithShape="1">
              <a:gsLst>
                <a:gs pos="0">
                  <a:srgbClr val="200902"/>
                </a:gs>
                <a:gs pos="50000">
                  <a:srgbClr val="7A250E"/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rgbClr val="631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7584" y="44624"/>
            <a:ext cx="831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ОСНОВНЫЕ ЗАДАЧИ И МЕХАНИЗМЫ РЕШЕНИЯ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0399" y="6237312"/>
            <a:ext cx="500066" cy="484163"/>
          </a:xfrm>
        </p:spPr>
        <p:txBody>
          <a:bodyPr lIns="0" rIns="0"/>
          <a:lstStyle/>
          <a:p>
            <a:pPr algn="ctr"/>
            <a:fld id="{81E02F00-C9AC-4180-A747-25206013684D}" type="slidenum">
              <a:rPr lang="ru-RU" sz="2800" b="1" smtClean="0">
                <a:solidFill>
                  <a:schemeClr val="bg1"/>
                </a:solidFill>
              </a:rPr>
              <a:pPr algn="ctr"/>
              <a:t>8</a:t>
            </a:fld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" y="6550396"/>
            <a:ext cx="1432538" cy="2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0830" y="461742"/>
            <a:ext cx="902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ОСНОВНЫЕ ЗАДАЧИ 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НАПРАВЛЕНЫ НА:  - ФОРМИРОВАНИЕ НОВЫХ ТРАНСПОРТНЫХ КОРИДОРОВ;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- СНИЖЕНИЕ СЕБЕСТОИМОСТИ ДОСТАВКИ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8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21575</TotalTime>
  <Words>328</Words>
  <Application>Microsoft Office PowerPoint</Application>
  <PresentationFormat>Экран (4:3)</PresentationFormat>
  <Paragraphs>82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Impact</vt:lpstr>
      <vt:lpstr>MagistralC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Прилепин Евгений Владимирович</dc:creator>
  <cp:lastModifiedBy>Шатыло Елена Сергеевна</cp:lastModifiedBy>
  <cp:revision>845</cp:revision>
  <cp:lastPrinted>2014-03-31T10:54:52Z</cp:lastPrinted>
  <dcterms:created xsi:type="dcterms:W3CDTF">2013-06-10T10:49:24Z</dcterms:created>
  <dcterms:modified xsi:type="dcterms:W3CDTF">2014-07-07T07:42:46Z</dcterms:modified>
</cp:coreProperties>
</file>