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5"/>
  </p:notesMasterIdLst>
  <p:sldIdLst>
    <p:sldId id="271" r:id="rId3"/>
    <p:sldId id="275" r:id="rId4"/>
    <p:sldId id="280" r:id="rId5"/>
    <p:sldId id="306" r:id="rId6"/>
    <p:sldId id="287" r:id="rId7"/>
    <p:sldId id="303" r:id="rId8"/>
    <p:sldId id="307" r:id="rId9"/>
    <p:sldId id="308" r:id="rId10"/>
    <p:sldId id="298" r:id="rId11"/>
    <p:sldId id="292" r:id="rId12"/>
    <p:sldId id="301" r:id="rId13"/>
    <p:sldId id="297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FFCC"/>
    <a:srgbClr val="CCECFF"/>
    <a:srgbClr val="FFCCCC"/>
    <a:srgbClr val="CCCCFF"/>
    <a:srgbClr val="FFFF66"/>
    <a:srgbClr val="FF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2" autoAdjust="0"/>
    <p:restoredTop sz="96774" autoAdjust="0"/>
  </p:normalViewPr>
  <p:slideViewPr>
    <p:cSldViewPr>
      <p:cViewPr varScale="1">
        <p:scale>
          <a:sx n="70" d="100"/>
          <a:sy n="70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0" tIns="44819" rIns="89640" bIns="44819" numCol="1" anchor="t" anchorCtr="0" compatLnSpc="1">
            <a:prstTxWarp prst="textNoShape">
              <a:avLst/>
            </a:prstTxWarp>
          </a:bodyPr>
          <a:lstStyle>
            <a:lvl1pPr defTabSz="897089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0" tIns="44819" rIns="89640" bIns="44819" numCol="1" anchor="t" anchorCtr="0" compatLnSpc="1">
            <a:prstTxWarp prst="textNoShape">
              <a:avLst/>
            </a:prstTxWarp>
          </a:bodyPr>
          <a:lstStyle>
            <a:lvl1pPr algn="r" defTabSz="897089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0" tIns="44819" rIns="89640" bIns="44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0" tIns="44819" rIns="89640" bIns="44819" numCol="1" anchor="b" anchorCtr="0" compatLnSpc="1">
            <a:prstTxWarp prst="textNoShape">
              <a:avLst/>
            </a:prstTxWarp>
          </a:bodyPr>
          <a:lstStyle>
            <a:lvl1pPr defTabSz="897089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0" tIns="44819" rIns="89640" bIns="44819" numCol="1" anchor="b" anchorCtr="0" compatLnSpc="1">
            <a:prstTxWarp prst="textNoShape">
              <a:avLst/>
            </a:prstTxWarp>
          </a:bodyPr>
          <a:lstStyle>
            <a:lvl1pPr algn="r" defTabSz="897089">
              <a:defRPr sz="1200"/>
            </a:lvl1pPr>
          </a:lstStyle>
          <a:p>
            <a:pPr>
              <a:defRPr/>
            </a:pPr>
            <a:fld id="{D8BC72F1-A845-4808-A251-9EA868645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02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F02C74-9DDE-4483-B869-62E04990236E}" type="slidenum">
              <a:rPr lang="ru-RU" smtClean="0"/>
              <a:pPr eaLnBrk="1" hangingPunct="1"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F049BD-BAAD-47AC-A6EE-0E68D47ABFEE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B916B-6868-424B-ABF4-12EFA72454FC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LSHA~1.AV\AppData\Local\Temp\notes8E3A2E\IMG_023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8174038" y="5878513"/>
            <a:ext cx="4318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8174038" y="6381750"/>
            <a:ext cx="4318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8677275" y="5878513"/>
            <a:ext cx="431800" cy="4318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7669213" y="6381750"/>
            <a:ext cx="431800" cy="4318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15" descr="Шушары_рус"/>
          <p:cNvPicPr>
            <a:picLocks noChangeAspect="1" noChangeArrowheads="1"/>
          </p:cNvPicPr>
          <p:nvPr userDrawn="1"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5848350"/>
            <a:ext cx="14557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20"/>
          <p:cNvGrpSpPr>
            <a:grpSpLocks/>
          </p:cNvGrpSpPr>
          <p:nvPr userDrawn="1"/>
        </p:nvGrpSpPr>
        <p:grpSpPr bwMode="auto">
          <a:xfrm>
            <a:off x="687388" y="476250"/>
            <a:ext cx="7769225" cy="503238"/>
            <a:chOff x="539552" y="476672"/>
            <a:chExt cx="7769721" cy="504056"/>
          </a:xfrm>
        </p:grpSpPr>
        <p:sp>
          <p:nvSpPr>
            <p:cNvPr id="9" name="Прямоугольник 15"/>
            <p:cNvSpPr/>
            <p:nvPr/>
          </p:nvSpPr>
          <p:spPr>
            <a:xfrm>
              <a:off x="7091582" y="476672"/>
              <a:ext cx="1217691" cy="504056"/>
            </a:xfrm>
            <a:custGeom>
              <a:avLst/>
              <a:gdLst>
                <a:gd name="connsiteX0" fmla="*/ 0 w 1008112"/>
                <a:gd name="connsiteY0" fmla="*/ 0 h 504056"/>
                <a:gd name="connsiteX1" fmla="*/ 1008112 w 1008112"/>
                <a:gd name="connsiteY1" fmla="*/ 0 h 504056"/>
                <a:gd name="connsiteX2" fmla="*/ 1008112 w 1008112"/>
                <a:gd name="connsiteY2" fmla="*/ 504056 h 504056"/>
                <a:gd name="connsiteX3" fmla="*/ 0 w 1008112"/>
                <a:gd name="connsiteY3" fmla="*/ 504056 h 504056"/>
                <a:gd name="connsiteX4" fmla="*/ 0 w 1008112"/>
                <a:gd name="connsiteY4" fmla="*/ 0 h 504056"/>
                <a:gd name="connsiteX0" fmla="*/ 0 w 1008112"/>
                <a:gd name="connsiteY0" fmla="*/ 0 h 504056"/>
                <a:gd name="connsiteX1" fmla="*/ 1008112 w 1008112"/>
                <a:gd name="connsiteY1" fmla="*/ 0 h 504056"/>
                <a:gd name="connsiteX2" fmla="*/ 1008112 w 1008112"/>
                <a:gd name="connsiteY2" fmla="*/ 504056 h 504056"/>
                <a:gd name="connsiteX3" fmla="*/ 0 w 1008112"/>
                <a:gd name="connsiteY3" fmla="*/ 504056 h 504056"/>
                <a:gd name="connsiteX4" fmla="*/ 471 w 1008112"/>
                <a:gd name="connsiteY4" fmla="*/ 239539 h 504056"/>
                <a:gd name="connsiteX5" fmla="*/ 0 w 1008112"/>
                <a:gd name="connsiteY5" fmla="*/ 0 h 504056"/>
                <a:gd name="connsiteX0" fmla="*/ 340047 w 1348159"/>
                <a:gd name="connsiteY0" fmla="*/ 0 h 504056"/>
                <a:gd name="connsiteX1" fmla="*/ 1348159 w 1348159"/>
                <a:gd name="connsiteY1" fmla="*/ 0 h 504056"/>
                <a:gd name="connsiteX2" fmla="*/ 1348159 w 1348159"/>
                <a:gd name="connsiteY2" fmla="*/ 504056 h 504056"/>
                <a:gd name="connsiteX3" fmla="*/ 340047 w 1348159"/>
                <a:gd name="connsiteY3" fmla="*/ 504056 h 504056"/>
                <a:gd name="connsiteX4" fmla="*/ 0 w 1348159"/>
                <a:gd name="connsiteY4" fmla="*/ 246682 h 504056"/>
                <a:gd name="connsiteX5" fmla="*/ 340047 w 1348159"/>
                <a:gd name="connsiteY5" fmla="*/ 0 h 504056"/>
                <a:gd name="connsiteX0" fmla="*/ 282897 w 1291009"/>
                <a:gd name="connsiteY0" fmla="*/ 0 h 504056"/>
                <a:gd name="connsiteX1" fmla="*/ 1291009 w 1291009"/>
                <a:gd name="connsiteY1" fmla="*/ 0 h 504056"/>
                <a:gd name="connsiteX2" fmla="*/ 1291009 w 1291009"/>
                <a:gd name="connsiteY2" fmla="*/ 504056 h 504056"/>
                <a:gd name="connsiteX3" fmla="*/ 282897 w 1291009"/>
                <a:gd name="connsiteY3" fmla="*/ 504056 h 504056"/>
                <a:gd name="connsiteX4" fmla="*/ 0 w 1291009"/>
                <a:gd name="connsiteY4" fmla="*/ 246682 h 504056"/>
                <a:gd name="connsiteX5" fmla="*/ 282897 w 1291009"/>
                <a:gd name="connsiteY5" fmla="*/ 0 h 504056"/>
                <a:gd name="connsiteX0" fmla="*/ 282897 w 1291009"/>
                <a:gd name="connsiteY0" fmla="*/ 0 h 504056"/>
                <a:gd name="connsiteX1" fmla="*/ 1291009 w 1291009"/>
                <a:gd name="connsiteY1" fmla="*/ 0 h 504056"/>
                <a:gd name="connsiteX2" fmla="*/ 1291009 w 1291009"/>
                <a:gd name="connsiteY2" fmla="*/ 504056 h 504056"/>
                <a:gd name="connsiteX3" fmla="*/ 282897 w 1291009"/>
                <a:gd name="connsiteY3" fmla="*/ 504056 h 504056"/>
                <a:gd name="connsiteX4" fmla="*/ 0 w 1291009"/>
                <a:gd name="connsiteY4" fmla="*/ 275257 h 504056"/>
                <a:gd name="connsiteX5" fmla="*/ 282897 w 1291009"/>
                <a:gd name="connsiteY5" fmla="*/ 0 h 504056"/>
                <a:gd name="connsiteX0" fmla="*/ 275364 w 1283476"/>
                <a:gd name="connsiteY0" fmla="*/ 0 h 504056"/>
                <a:gd name="connsiteX1" fmla="*/ 1283476 w 1283476"/>
                <a:gd name="connsiteY1" fmla="*/ 0 h 504056"/>
                <a:gd name="connsiteX2" fmla="*/ 1283476 w 1283476"/>
                <a:gd name="connsiteY2" fmla="*/ 504056 h 504056"/>
                <a:gd name="connsiteX3" fmla="*/ 275364 w 1283476"/>
                <a:gd name="connsiteY3" fmla="*/ 504056 h 504056"/>
                <a:gd name="connsiteX4" fmla="*/ 0 w 1283476"/>
                <a:gd name="connsiteY4" fmla="*/ 253826 h 504056"/>
                <a:gd name="connsiteX5" fmla="*/ 275364 w 1283476"/>
                <a:gd name="connsiteY5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476" h="504056">
                  <a:moveTo>
                    <a:pt x="275364" y="0"/>
                  </a:moveTo>
                  <a:lnTo>
                    <a:pt x="1283476" y="0"/>
                  </a:lnTo>
                  <a:lnTo>
                    <a:pt x="1283476" y="504056"/>
                  </a:lnTo>
                  <a:lnTo>
                    <a:pt x="275364" y="504056"/>
                  </a:lnTo>
                  <a:lnTo>
                    <a:pt x="0" y="253826"/>
                  </a:lnTo>
                  <a:lnTo>
                    <a:pt x="275364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000" b="1" dirty="0">
                  <a:latin typeface="Arial" pitchFamily="34" charset="0"/>
                  <a:cs typeface="Arial" pitchFamily="34" charset="0"/>
                </a:rPr>
                <a:t>Грузовладелец</a:t>
              </a:r>
            </a:p>
          </p:txBody>
        </p:sp>
        <p:sp>
          <p:nvSpPr>
            <p:cNvPr id="10" name="Пятиугольник 4"/>
            <p:cNvSpPr/>
            <p:nvPr/>
          </p:nvSpPr>
          <p:spPr>
            <a:xfrm>
              <a:off x="5724658" y="476672"/>
              <a:ext cx="1511396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Таможенное оформление</a:t>
              </a:r>
            </a:p>
          </p:txBody>
        </p:sp>
        <p:sp>
          <p:nvSpPr>
            <p:cNvPr id="11" name="Пятиугольник 4"/>
            <p:cNvSpPr/>
            <p:nvPr/>
          </p:nvSpPr>
          <p:spPr>
            <a:xfrm>
              <a:off x="4356146" y="476672"/>
              <a:ext cx="1511396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ЛОГИСТИКА-ТЕРМИНАЛ</a:t>
              </a:r>
            </a:p>
          </p:txBody>
        </p:sp>
        <p:sp>
          <p:nvSpPr>
            <p:cNvPr id="12" name="Пятиугольник 4"/>
            <p:cNvSpPr/>
            <p:nvPr/>
          </p:nvSpPr>
          <p:spPr>
            <a:xfrm>
              <a:off x="2987633" y="476672"/>
              <a:ext cx="1512984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Авто </a:t>
              </a:r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ж. д. доставка</a:t>
              </a:r>
            </a:p>
          </p:txBody>
        </p:sp>
        <p:sp>
          <p:nvSpPr>
            <p:cNvPr id="13" name="Пятиугольник 4"/>
            <p:cNvSpPr/>
            <p:nvPr/>
          </p:nvSpPr>
          <p:spPr>
            <a:xfrm>
              <a:off x="1619121" y="476672"/>
              <a:ext cx="1512984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Портовые</a:t>
              </a:r>
              <a:r>
                <a:rPr lang="ru-RU" sz="11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терминалы</a:t>
              </a:r>
              <a:endPara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539552" y="476672"/>
              <a:ext cx="1224040" cy="504056"/>
            </a:xfrm>
            <a:prstGeom prst="homePlate">
              <a:avLst/>
            </a:pr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Судно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053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53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7814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981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3385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5055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127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8525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349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 новым фон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41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70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2790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4302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0354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7125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20922" y="207969"/>
            <a:ext cx="8497765" cy="5202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07275" y="6400800"/>
            <a:ext cx="16891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FE02-32D8-482C-ABD3-1EA114769D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51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25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088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788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538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313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3616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250825" y="5734050"/>
            <a:ext cx="8640763" cy="935038"/>
            <a:chOff x="158" y="3612"/>
            <a:chExt cx="5443" cy="589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158" y="3743"/>
              <a:ext cx="771" cy="454"/>
            </a:xfrm>
            <a:prstGeom prst="rect">
              <a:avLst/>
            </a:prstGeom>
            <a:solidFill>
              <a:srgbClr val="969696">
                <a:alpha val="25098"/>
              </a:srgbClr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r>
                <a:rPr lang="ru-RU" altLang="ja-JP" sz="1200" b="1">
                  <a:solidFill>
                    <a:srgbClr val="800000"/>
                  </a:solidFill>
                </a:rPr>
                <a:t>Бесшовный сервис</a:t>
              </a:r>
              <a:endParaRPr lang="en-US" altLang="ja-JP" sz="1200" b="1">
                <a:solidFill>
                  <a:srgbClr val="800000"/>
                </a:solidFill>
                <a:ea typeface="ＭＳ Ｐゴシック" pitchFamily="50" charset="-128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 userDrawn="1"/>
          </p:nvGrpSpPr>
          <p:grpSpPr bwMode="auto">
            <a:xfrm>
              <a:off x="928" y="3743"/>
              <a:ext cx="3265" cy="453"/>
              <a:chOff x="158" y="1298"/>
              <a:chExt cx="2404" cy="432"/>
            </a:xfrm>
          </p:grpSpPr>
          <p:sp>
            <p:nvSpPr>
              <p:cNvPr id="12" name="AutoShape 14"/>
              <p:cNvSpPr>
                <a:spLocks noChangeArrowheads="1"/>
              </p:cNvSpPr>
              <p:nvPr/>
            </p:nvSpPr>
            <p:spPr bwMode="auto">
              <a:xfrm>
                <a:off x="1795" y="1298"/>
                <a:ext cx="767" cy="432"/>
              </a:xfrm>
              <a:prstGeom prst="homePlate">
                <a:avLst>
                  <a:gd name="adj" fmla="val 44387"/>
                </a:avLst>
              </a:prstGeom>
              <a:solidFill>
                <a:srgbClr val="800000">
                  <a:alpha val="25098"/>
                </a:srgb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kumimoji="1" lang="en-US" altLang="ja-JP" sz="1000" b="1">
                    <a:solidFill>
                      <a:srgbClr val="F8F8F8"/>
                    </a:solidFill>
                    <a:ea typeface="ＭＳ Ｐゴシック" pitchFamily="50" charset="-128"/>
                  </a:rPr>
                  <a:t>         </a:t>
                </a:r>
                <a:r>
                  <a:rPr kumimoji="1" lang="ru-RU" altLang="ja-JP" sz="1000" b="1">
                    <a:solidFill>
                      <a:srgbClr val="F8F8F8"/>
                    </a:solidFill>
                  </a:rPr>
                  <a:t>   </a:t>
                </a:r>
                <a:r>
                  <a:rPr kumimoji="1" lang="en-US" altLang="ja-JP" sz="1000" b="1">
                    <a:solidFill>
                      <a:srgbClr val="F8F8F8"/>
                    </a:solidFill>
                    <a:ea typeface="ＭＳ Ｐゴシック" pitchFamily="50" charset="-128"/>
                  </a:rPr>
                  <a:t> </a:t>
                </a:r>
                <a:r>
                  <a:rPr kumimoji="1" lang="ru-RU" altLang="ja-JP" sz="1000" b="1">
                    <a:solidFill>
                      <a:srgbClr val="F8F8F8"/>
                    </a:solidFill>
                  </a:rPr>
                  <a:t>Грузовладелец</a:t>
                </a:r>
                <a:endPara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1242" y="1298"/>
                <a:ext cx="766" cy="432"/>
              </a:xfrm>
              <a:prstGeom prst="homePlate">
                <a:avLst>
                  <a:gd name="adj" fmla="val 44329"/>
                </a:avLst>
              </a:prstGeom>
              <a:solidFill>
                <a:srgbClr val="969696">
                  <a:alpha val="25098"/>
                </a:srgbClr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kumimoji="1" lang="en-US" altLang="ja-JP" sz="1200" b="1">
                    <a:solidFill>
                      <a:srgbClr val="800000"/>
                    </a:solidFill>
                    <a:ea typeface="ＭＳ Ｐゴシック" pitchFamily="50" charset="-128"/>
                  </a:rPr>
                  <a:t>           </a:t>
                </a:r>
                <a:r>
                  <a:rPr kumimoji="1" lang="ru-RU" altLang="ja-JP" sz="1200" b="1">
                    <a:solidFill>
                      <a:srgbClr val="800000"/>
                    </a:solidFill>
                  </a:rPr>
                  <a:t>ЛОГИСТИКА-</a:t>
                </a:r>
              </a:p>
              <a:p>
                <a:pPr algn="ctr"/>
                <a:r>
                  <a:rPr kumimoji="1" lang="ru-RU" altLang="ja-JP" sz="1200" b="1">
                    <a:solidFill>
                      <a:srgbClr val="800000"/>
                    </a:solidFill>
                  </a:rPr>
                  <a:t>        ТЕРМИНАЛ</a:t>
                </a:r>
                <a:endParaRPr kumimoji="1" lang="en-US" altLang="ja-JP" sz="1200" b="1">
                  <a:solidFill>
                    <a:srgbClr val="8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684" y="1298"/>
                <a:ext cx="765" cy="432"/>
              </a:xfrm>
              <a:prstGeom prst="homePlate">
                <a:avLst>
                  <a:gd name="adj" fmla="val 44271"/>
                </a:avLst>
              </a:prstGeom>
              <a:solidFill>
                <a:srgbClr val="800000">
                  <a:alpha val="25098"/>
                </a:srgb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endParaRPr>
              </a:p>
              <a:p>
                <a:pPr algn="ctr"/>
                <a:r>
                  <a:rPr kumimoji="1" lang="en-US" altLang="ja-JP" sz="1000" b="1">
                    <a:solidFill>
                      <a:srgbClr val="F8F8F8"/>
                    </a:solidFill>
                    <a:ea typeface="ＭＳ Ｐゴシック" pitchFamily="50" charset="-128"/>
                  </a:rPr>
                  <a:t>       </a:t>
                </a:r>
              </a:p>
              <a:p>
                <a:pPr algn="ctr"/>
                <a:r>
                  <a:rPr kumimoji="1" lang="en-US" altLang="ja-JP" sz="1000" b="1">
                    <a:solidFill>
                      <a:srgbClr val="F8F8F8"/>
                    </a:solidFill>
                    <a:ea typeface="ＭＳ Ｐゴシック" pitchFamily="50" charset="-128"/>
                  </a:rPr>
                  <a:t>        </a:t>
                </a:r>
                <a:r>
                  <a:rPr kumimoji="1" lang="ru-RU" altLang="ja-JP" sz="1000" b="1">
                    <a:solidFill>
                      <a:srgbClr val="F8F8F8"/>
                    </a:solidFill>
                  </a:rPr>
                  <a:t>   Авто </a:t>
                </a:r>
                <a:r>
                  <a:rPr kumimoji="1" lang="en-US" altLang="ja-JP" sz="1000" b="1">
                    <a:solidFill>
                      <a:srgbClr val="F8F8F8"/>
                    </a:solidFill>
                    <a:ea typeface="ＭＳ Ｐゴシック" pitchFamily="50" charset="-128"/>
                  </a:rPr>
                  <a:t>&amp;</a:t>
                </a:r>
                <a:r>
                  <a:rPr kumimoji="1" lang="ru-RU" altLang="ja-JP" sz="1000" b="1">
                    <a:solidFill>
                      <a:srgbClr val="F8F8F8"/>
                    </a:solidFill>
                  </a:rPr>
                  <a:t> ж.д.</a:t>
                </a:r>
              </a:p>
              <a:p>
                <a:pPr algn="ctr"/>
                <a:r>
                  <a:rPr kumimoji="1" lang="ru-RU" altLang="ja-JP" sz="1000" b="1">
                    <a:solidFill>
                      <a:srgbClr val="F8F8F8"/>
                    </a:solidFill>
                  </a:rPr>
                  <a:t>         доставка</a:t>
                </a:r>
                <a:endPara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endParaRPr>
              </a:p>
              <a:p>
                <a:pPr algn="ctr"/>
                <a:endPara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endParaRPr>
              </a:p>
              <a:p>
                <a:pPr algn="ctr"/>
                <a:endPara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767" cy="432"/>
              </a:xfrm>
              <a:prstGeom prst="homePlate">
                <a:avLst>
                  <a:gd name="adj" fmla="val 44387"/>
                </a:avLst>
              </a:prstGeom>
              <a:solidFill>
                <a:srgbClr val="800000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endParaRPr>
              </a:p>
              <a:p>
                <a:pPr algn="ctr"/>
                <a:r>
                  <a:rPr kumimoji="1" lang="ru-RU" altLang="ja-JP" sz="1000" b="1">
                    <a:solidFill>
                      <a:srgbClr val="F8F8F8"/>
                    </a:solidFill>
                  </a:rPr>
                  <a:t> Первый Контейнерный </a:t>
                </a:r>
              </a:p>
              <a:p>
                <a:pPr algn="ctr"/>
                <a:r>
                  <a:rPr kumimoji="1" lang="ru-RU" altLang="ja-JP" sz="1000" b="1">
                    <a:solidFill>
                      <a:srgbClr val="F8F8F8"/>
                    </a:solidFill>
                  </a:rPr>
                  <a:t>Терминал</a:t>
                </a:r>
                <a:endPara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endParaRPr>
              </a:p>
              <a:p>
                <a:pPr algn="ctr"/>
                <a:endPara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endParaRPr>
              </a:p>
            </p:txBody>
          </p:sp>
        </p:grp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012" y="3612"/>
              <a:ext cx="272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5012" y="3929"/>
              <a:ext cx="272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5329" y="3612"/>
              <a:ext cx="272" cy="272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4694" y="3929"/>
              <a:ext cx="272" cy="272"/>
            </a:xfrm>
            <a:prstGeom prst="rect">
              <a:avLst/>
            </a:prstGeom>
            <a:solidFill>
              <a:srgbClr val="800000">
                <a:alpha val="25098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29375"/>
            <a:ext cx="4429125" cy="428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487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5" descr="готовое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245225"/>
            <a:ext cx="447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241300" y="1273175"/>
            <a:ext cx="122396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altLang="ja-JP" sz="1200" b="1">
                <a:solidFill>
                  <a:srgbClr val="800000"/>
                </a:solidFill>
              </a:rPr>
              <a:t>Бесшовный сервис</a:t>
            </a:r>
            <a:endParaRPr lang="en-US" altLang="ja-JP" sz="1200" b="1">
              <a:solidFill>
                <a:srgbClr val="800000"/>
              </a:solidFill>
              <a:ea typeface="ＭＳ Ｐゴシック" pitchFamily="50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85888" y="1273175"/>
            <a:ext cx="5183187" cy="719138"/>
            <a:chOff x="158" y="1298"/>
            <a:chExt cx="2404" cy="432"/>
          </a:xfrm>
        </p:grpSpPr>
        <p:sp>
          <p:nvSpPr>
            <p:cNvPr id="1035" name="AutoShape 14"/>
            <p:cNvSpPr>
              <a:spLocks noChangeArrowheads="1"/>
            </p:cNvSpPr>
            <p:nvPr/>
          </p:nvSpPr>
          <p:spPr bwMode="auto">
            <a:xfrm>
              <a:off x="1795" y="1298"/>
              <a:ext cx="767" cy="432"/>
            </a:xfrm>
            <a:prstGeom prst="homePlate">
              <a:avLst>
                <a:gd name="adj" fmla="val 44387"/>
              </a:avLst>
            </a:prstGeom>
            <a:solidFill>
              <a:srgbClr val="800000"/>
            </a:soli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rPr>
                <a:t>          </a:t>
              </a:r>
              <a:r>
                <a:rPr kumimoji="1" lang="ru-RU" altLang="ja-JP" sz="1000" b="1">
                  <a:solidFill>
                    <a:srgbClr val="F8F8F8"/>
                  </a:solidFill>
                </a:rPr>
                <a:t>      Грузовладелец</a:t>
              </a:r>
              <a:endParaRPr kumimoji="1" lang="en-US" altLang="ja-JP" sz="1000" b="1">
                <a:solidFill>
                  <a:srgbClr val="F8F8F8"/>
                </a:solidFill>
                <a:ea typeface="ＭＳ Ｐゴシック" pitchFamily="50" charset="-128"/>
              </a:endParaRPr>
            </a:p>
          </p:txBody>
        </p:sp>
        <p:sp>
          <p:nvSpPr>
            <p:cNvPr id="1036" name="AutoShape 32"/>
            <p:cNvSpPr>
              <a:spLocks noChangeArrowheads="1"/>
            </p:cNvSpPr>
            <p:nvPr/>
          </p:nvSpPr>
          <p:spPr bwMode="auto">
            <a:xfrm>
              <a:off x="1242" y="1298"/>
              <a:ext cx="766" cy="432"/>
            </a:xfrm>
            <a:prstGeom prst="homePlate">
              <a:avLst>
                <a:gd name="adj" fmla="val 44329"/>
              </a:avLst>
            </a:pr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ja-JP" sz="1200" b="1">
                  <a:solidFill>
                    <a:srgbClr val="800000"/>
                  </a:solidFill>
                  <a:ea typeface="ＭＳ Ｐゴシック" pitchFamily="50" charset="-128"/>
                </a:rPr>
                <a:t>           </a:t>
              </a:r>
              <a:r>
                <a:rPr kumimoji="1" lang="ru-RU" altLang="ja-JP" sz="1200" b="1">
                  <a:solidFill>
                    <a:srgbClr val="800000"/>
                  </a:solidFill>
                </a:rPr>
                <a:t>  ЛОГИСТИКА-</a:t>
              </a:r>
            </a:p>
            <a:p>
              <a:pPr algn="ctr"/>
              <a:r>
                <a:rPr kumimoji="1" lang="ru-RU" altLang="ja-JP" sz="1200" b="1">
                  <a:solidFill>
                    <a:srgbClr val="800000"/>
                  </a:solidFill>
                </a:rPr>
                <a:t>          ТЕРМИНАЛ</a:t>
              </a:r>
              <a:endParaRPr kumimoji="1" lang="en-US" altLang="ja-JP" sz="1200" b="1">
                <a:solidFill>
                  <a:srgbClr val="800000"/>
                </a:solidFill>
                <a:ea typeface="ＭＳ Ｐゴシック" pitchFamily="50" charset="-128"/>
              </a:endParaRPr>
            </a:p>
          </p:txBody>
        </p:sp>
        <p:sp>
          <p:nvSpPr>
            <p:cNvPr id="1037" name="AutoShape 9"/>
            <p:cNvSpPr>
              <a:spLocks noChangeArrowheads="1"/>
            </p:cNvSpPr>
            <p:nvPr/>
          </p:nvSpPr>
          <p:spPr bwMode="auto">
            <a:xfrm>
              <a:off x="684" y="1298"/>
              <a:ext cx="765" cy="432"/>
            </a:xfrm>
            <a:prstGeom prst="homePlate">
              <a:avLst>
                <a:gd name="adj" fmla="val 44271"/>
              </a:avLst>
            </a:prstGeom>
            <a:solidFill>
              <a:srgbClr val="8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kumimoji="1" lang="en-US" altLang="ja-JP" sz="1000" b="1">
                <a:solidFill>
                  <a:srgbClr val="F8F8F8"/>
                </a:solidFill>
                <a:ea typeface="ＭＳ Ｐゴシック" pitchFamily="50" charset="-128"/>
              </a:endParaRPr>
            </a:p>
            <a:p>
              <a:pPr algn="ctr"/>
              <a:r>
                <a: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rPr>
                <a:t>       </a:t>
              </a:r>
            </a:p>
            <a:p>
              <a:pPr algn="ctr"/>
              <a:r>
                <a: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rPr>
                <a:t>       </a:t>
              </a:r>
              <a:r>
                <a:rPr kumimoji="1" lang="ru-RU" altLang="ja-JP" sz="1000" b="1">
                  <a:solidFill>
                    <a:srgbClr val="F8F8F8"/>
                  </a:solidFill>
                </a:rPr>
                <a:t>   </a:t>
              </a:r>
              <a:r>
                <a: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rPr>
                <a:t> </a:t>
              </a:r>
              <a:r>
                <a:rPr kumimoji="1" lang="ru-RU" altLang="ja-JP" sz="1000" b="1">
                  <a:solidFill>
                    <a:srgbClr val="F8F8F8"/>
                  </a:solidFill>
                </a:rPr>
                <a:t> Авто </a:t>
              </a:r>
              <a:r>
                <a:rPr kumimoji="1" lang="en-US" altLang="ja-JP" sz="1000" b="1">
                  <a:solidFill>
                    <a:srgbClr val="F8F8F8"/>
                  </a:solidFill>
                  <a:ea typeface="ＭＳ Ｐゴシック" pitchFamily="50" charset="-128"/>
                </a:rPr>
                <a:t>&amp;</a:t>
              </a:r>
              <a:r>
                <a:rPr kumimoji="1" lang="ru-RU" altLang="ja-JP" sz="1000" b="1">
                  <a:solidFill>
                    <a:srgbClr val="F8F8F8"/>
                  </a:solidFill>
                </a:rPr>
                <a:t> ж.д. </a:t>
              </a:r>
            </a:p>
            <a:p>
              <a:pPr algn="ctr"/>
              <a:r>
                <a:rPr kumimoji="1" lang="ru-RU" altLang="ja-JP" sz="1000" b="1">
                  <a:solidFill>
                    <a:srgbClr val="F8F8F8"/>
                  </a:solidFill>
                </a:rPr>
                <a:t>         доставка</a:t>
              </a:r>
              <a:endParaRPr kumimoji="1" lang="en-US" altLang="ja-JP" sz="1000" b="1">
                <a:solidFill>
                  <a:srgbClr val="F8F8F8"/>
                </a:solidFill>
                <a:ea typeface="ＭＳ Ｐゴシック" pitchFamily="50" charset="-128"/>
              </a:endParaRPr>
            </a:p>
            <a:p>
              <a:pPr algn="ctr"/>
              <a:endParaRPr kumimoji="1" lang="en-US" altLang="ja-JP" sz="1000" b="1">
                <a:solidFill>
                  <a:srgbClr val="F8F8F8"/>
                </a:solidFill>
                <a:ea typeface="ＭＳ Ｐゴシック" pitchFamily="50" charset="-128"/>
              </a:endParaRPr>
            </a:p>
            <a:p>
              <a:pPr algn="ctr"/>
              <a:endParaRPr kumimoji="1" lang="en-US" altLang="ja-JP" sz="1000" b="1">
                <a:solidFill>
                  <a:srgbClr val="F8F8F8"/>
                </a:solidFill>
                <a:ea typeface="ＭＳ Ｐゴシック" pitchFamily="50" charset="-128"/>
              </a:endParaRPr>
            </a:p>
          </p:txBody>
        </p:sp>
        <p:sp>
          <p:nvSpPr>
            <p:cNvPr id="1038" name="AutoShape 4"/>
            <p:cNvSpPr>
              <a:spLocks noChangeArrowheads="1"/>
            </p:cNvSpPr>
            <p:nvPr/>
          </p:nvSpPr>
          <p:spPr bwMode="auto">
            <a:xfrm>
              <a:off x="158" y="1298"/>
              <a:ext cx="767" cy="432"/>
            </a:xfrm>
            <a:prstGeom prst="homePlate">
              <a:avLst>
                <a:gd name="adj" fmla="val 44387"/>
              </a:avLst>
            </a:prstGeom>
            <a:solidFill>
              <a:srgbClr val="8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kumimoji="1" lang="en-US" altLang="ja-JP" sz="1000" b="1">
                <a:solidFill>
                  <a:srgbClr val="F8F8F8"/>
                </a:solidFill>
                <a:ea typeface="ＭＳ Ｐゴシック" pitchFamily="50" charset="-128"/>
              </a:endParaRPr>
            </a:p>
            <a:p>
              <a:pPr algn="ctr"/>
              <a:r>
                <a:rPr kumimoji="1" lang="ru-RU" altLang="ja-JP" sz="1000" b="1">
                  <a:solidFill>
                    <a:srgbClr val="F8F8F8"/>
                  </a:solidFill>
                </a:rPr>
                <a:t> Первый Контейнерный</a:t>
              </a:r>
            </a:p>
            <a:p>
              <a:pPr algn="ctr"/>
              <a:r>
                <a:rPr kumimoji="1" lang="ru-RU" altLang="ja-JP" sz="1000" b="1">
                  <a:solidFill>
                    <a:srgbClr val="F8F8F8"/>
                  </a:solidFill>
                </a:rPr>
                <a:t> Терминал</a:t>
              </a:r>
              <a:endParaRPr kumimoji="1" lang="en-US" altLang="ja-JP" sz="1000" b="1">
                <a:solidFill>
                  <a:srgbClr val="F8F8F8"/>
                </a:solidFill>
                <a:ea typeface="ＭＳ Ｐゴシック" pitchFamily="50" charset="-128"/>
              </a:endParaRPr>
            </a:p>
            <a:p>
              <a:pPr algn="ctr"/>
              <a:endParaRPr kumimoji="1" lang="en-US" altLang="ja-JP" sz="1000" b="1">
                <a:solidFill>
                  <a:srgbClr val="F8F8F8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7956550" y="5589588"/>
            <a:ext cx="4318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7956550" y="6092825"/>
            <a:ext cx="4318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8459788" y="5589588"/>
            <a:ext cx="431800" cy="4318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7451725" y="6092825"/>
            <a:ext cx="431800" cy="4318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4" name="Picture 15" descr="Шушары_рус"/>
          <p:cNvPicPr>
            <a:picLocks noChangeAspect="1" noChangeArrowheads="1"/>
          </p:cNvPicPr>
          <p:nvPr/>
        </p:nvPicPr>
        <p:blipFill>
          <a:blip r:embed="rId14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1450"/>
            <a:ext cx="14557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Users\BOLSHA~1.AV\AppData\Local\Temp\notes8E3A2E\~245692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Группа 9"/>
          <p:cNvGrpSpPr>
            <a:grpSpLocks/>
          </p:cNvGrpSpPr>
          <p:nvPr/>
        </p:nvGrpSpPr>
        <p:grpSpPr bwMode="auto">
          <a:xfrm>
            <a:off x="687388" y="6165850"/>
            <a:ext cx="7769225" cy="503238"/>
            <a:chOff x="539552" y="476672"/>
            <a:chExt cx="7769721" cy="504056"/>
          </a:xfrm>
        </p:grpSpPr>
        <p:sp>
          <p:nvSpPr>
            <p:cNvPr id="11" name="Прямоугольник 15"/>
            <p:cNvSpPr/>
            <p:nvPr/>
          </p:nvSpPr>
          <p:spPr>
            <a:xfrm>
              <a:off x="7091582" y="476672"/>
              <a:ext cx="1217691" cy="504056"/>
            </a:xfrm>
            <a:custGeom>
              <a:avLst/>
              <a:gdLst>
                <a:gd name="connsiteX0" fmla="*/ 0 w 1008112"/>
                <a:gd name="connsiteY0" fmla="*/ 0 h 504056"/>
                <a:gd name="connsiteX1" fmla="*/ 1008112 w 1008112"/>
                <a:gd name="connsiteY1" fmla="*/ 0 h 504056"/>
                <a:gd name="connsiteX2" fmla="*/ 1008112 w 1008112"/>
                <a:gd name="connsiteY2" fmla="*/ 504056 h 504056"/>
                <a:gd name="connsiteX3" fmla="*/ 0 w 1008112"/>
                <a:gd name="connsiteY3" fmla="*/ 504056 h 504056"/>
                <a:gd name="connsiteX4" fmla="*/ 0 w 1008112"/>
                <a:gd name="connsiteY4" fmla="*/ 0 h 504056"/>
                <a:gd name="connsiteX0" fmla="*/ 0 w 1008112"/>
                <a:gd name="connsiteY0" fmla="*/ 0 h 504056"/>
                <a:gd name="connsiteX1" fmla="*/ 1008112 w 1008112"/>
                <a:gd name="connsiteY1" fmla="*/ 0 h 504056"/>
                <a:gd name="connsiteX2" fmla="*/ 1008112 w 1008112"/>
                <a:gd name="connsiteY2" fmla="*/ 504056 h 504056"/>
                <a:gd name="connsiteX3" fmla="*/ 0 w 1008112"/>
                <a:gd name="connsiteY3" fmla="*/ 504056 h 504056"/>
                <a:gd name="connsiteX4" fmla="*/ 471 w 1008112"/>
                <a:gd name="connsiteY4" fmla="*/ 239539 h 504056"/>
                <a:gd name="connsiteX5" fmla="*/ 0 w 1008112"/>
                <a:gd name="connsiteY5" fmla="*/ 0 h 504056"/>
                <a:gd name="connsiteX0" fmla="*/ 340047 w 1348159"/>
                <a:gd name="connsiteY0" fmla="*/ 0 h 504056"/>
                <a:gd name="connsiteX1" fmla="*/ 1348159 w 1348159"/>
                <a:gd name="connsiteY1" fmla="*/ 0 h 504056"/>
                <a:gd name="connsiteX2" fmla="*/ 1348159 w 1348159"/>
                <a:gd name="connsiteY2" fmla="*/ 504056 h 504056"/>
                <a:gd name="connsiteX3" fmla="*/ 340047 w 1348159"/>
                <a:gd name="connsiteY3" fmla="*/ 504056 h 504056"/>
                <a:gd name="connsiteX4" fmla="*/ 0 w 1348159"/>
                <a:gd name="connsiteY4" fmla="*/ 246682 h 504056"/>
                <a:gd name="connsiteX5" fmla="*/ 340047 w 1348159"/>
                <a:gd name="connsiteY5" fmla="*/ 0 h 504056"/>
                <a:gd name="connsiteX0" fmla="*/ 282897 w 1291009"/>
                <a:gd name="connsiteY0" fmla="*/ 0 h 504056"/>
                <a:gd name="connsiteX1" fmla="*/ 1291009 w 1291009"/>
                <a:gd name="connsiteY1" fmla="*/ 0 h 504056"/>
                <a:gd name="connsiteX2" fmla="*/ 1291009 w 1291009"/>
                <a:gd name="connsiteY2" fmla="*/ 504056 h 504056"/>
                <a:gd name="connsiteX3" fmla="*/ 282897 w 1291009"/>
                <a:gd name="connsiteY3" fmla="*/ 504056 h 504056"/>
                <a:gd name="connsiteX4" fmla="*/ 0 w 1291009"/>
                <a:gd name="connsiteY4" fmla="*/ 246682 h 504056"/>
                <a:gd name="connsiteX5" fmla="*/ 282897 w 1291009"/>
                <a:gd name="connsiteY5" fmla="*/ 0 h 504056"/>
                <a:gd name="connsiteX0" fmla="*/ 282897 w 1291009"/>
                <a:gd name="connsiteY0" fmla="*/ 0 h 504056"/>
                <a:gd name="connsiteX1" fmla="*/ 1291009 w 1291009"/>
                <a:gd name="connsiteY1" fmla="*/ 0 h 504056"/>
                <a:gd name="connsiteX2" fmla="*/ 1291009 w 1291009"/>
                <a:gd name="connsiteY2" fmla="*/ 504056 h 504056"/>
                <a:gd name="connsiteX3" fmla="*/ 282897 w 1291009"/>
                <a:gd name="connsiteY3" fmla="*/ 504056 h 504056"/>
                <a:gd name="connsiteX4" fmla="*/ 0 w 1291009"/>
                <a:gd name="connsiteY4" fmla="*/ 275257 h 504056"/>
                <a:gd name="connsiteX5" fmla="*/ 282897 w 1291009"/>
                <a:gd name="connsiteY5" fmla="*/ 0 h 504056"/>
                <a:gd name="connsiteX0" fmla="*/ 275364 w 1283476"/>
                <a:gd name="connsiteY0" fmla="*/ 0 h 504056"/>
                <a:gd name="connsiteX1" fmla="*/ 1283476 w 1283476"/>
                <a:gd name="connsiteY1" fmla="*/ 0 h 504056"/>
                <a:gd name="connsiteX2" fmla="*/ 1283476 w 1283476"/>
                <a:gd name="connsiteY2" fmla="*/ 504056 h 504056"/>
                <a:gd name="connsiteX3" fmla="*/ 275364 w 1283476"/>
                <a:gd name="connsiteY3" fmla="*/ 504056 h 504056"/>
                <a:gd name="connsiteX4" fmla="*/ 0 w 1283476"/>
                <a:gd name="connsiteY4" fmla="*/ 253826 h 504056"/>
                <a:gd name="connsiteX5" fmla="*/ 275364 w 1283476"/>
                <a:gd name="connsiteY5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476" h="504056">
                  <a:moveTo>
                    <a:pt x="275364" y="0"/>
                  </a:moveTo>
                  <a:lnTo>
                    <a:pt x="1283476" y="0"/>
                  </a:lnTo>
                  <a:lnTo>
                    <a:pt x="1283476" y="504056"/>
                  </a:lnTo>
                  <a:lnTo>
                    <a:pt x="275364" y="504056"/>
                  </a:lnTo>
                  <a:lnTo>
                    <a:pt x="0" y="253826"/>
                  </a:lnTo>
                  <a:lnTo>
                    <a:pt x="275364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000" b="1" dirty="0">
                  <a:latin typeface="Arial" pitchFamily="34" charset="0"/>
                  <a:cs typeface="Arial" pitchFamily="34" charset="0"/>
                </a:rPr>
                <a:t>Грузовладелец</a:t>
              </a:r>
            </a:p>
          </p:txBody>
        </p:sp>
        <p:sp>
          <p:nvSpPr>
            <p:cNvPr id="12" name="Пятиугольник 4"/>
            <p:cNvSpPr/>
            <p:nvPr/>
          </p:nvSpPr>
          <p:spPr>
            <a:xfrm>
              <a:off x="5724658" y="476672"/>
              <a:ext cx="1511396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Таможенное оформление</a:t>
              </a:r>
            </a:p>
          </p:txBody>
        </p:sp>
        <p:sp>
          <p:nvSpPr>
            <p:cNvPr id="13" name="Пятиугольник 4"/>
            <p:cNvSpPr/>
            <p:nvPr/>
          </p:nvSpPr>
          <p:spPr>
            <a:xfrm>
              <a:off x="4356146" y="476672"/>
              <a:ext cx="1511396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ЛОГИСТИКА-ТЕРМИНАЛ</a:t>
              </a:r>
            </a:p>
          </p:txBody>
        </p:sp>
        <p:sp>
          <p:nvSpPr>
            <p:cNvPr id="14" name="Пятиугольник 4"/>
            <p:cNvSpPr/>
            <p:nvPr/>
          </p:nvSpPr>
          <p:spPr>
            <a:xfrm>
              <a:off x="2987633" y="476672"/>
              <a:ext cx="1512984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Авто </a:t>
              </a:r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ж. д. доставка</a:t>
              </a:r>
            </a:p>
          </p:txBody>
        </p:sp>
        <p:sp>
          <p:nvSpPr>
            <p:cNvPr id="21" name="Пятиугольник 4"/>
            <p:cNvSpPr/>
            <p:nvPr/>
          </p:nvSpPr>
          <p:spPr>
            <a:xfrm>
              <a:off x="1619121" y="476672"/>
              <a:ext cx="1512984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Портовые</a:t>
              </a:r>
              <a:r>
                <a:rPr lang="ru-RU" sz="11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терминалы</a:t>
              </a:r>
              <a:endPara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539552" y="476672"/>
              <a:ext cx="1224040" cy="504056"/>
            </a:xfrm>
            <a:prstGeom prst="homePlate">
              <a:avLst/>
            </a:pr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Судно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  <p:sldLayoutId id="2147484908" r:id="rId12"/>
    <p:sldLayoutId id="2147484909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74753" y="1988840"/>
            <a:ext cx="871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schemeClr val="bg1">
                <a:alpha val="40000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+mj-lt"/>
              </a:rPr>
              <a:t>ЗАО  «ЛОГИСТИКА-ТЕРМИНАЛ»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98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   </a:t>
            </a:r>
            <a:r>
              <a:rPr lang="ru-RU" sz="2400" dirty="0" smtClean="0"/>
              <a:t>Т/п  «Пушкинский»  Санкт-Петербургской таможни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908050"/>
            <a:ext cx="8229600" cy="474345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Пушкинский таможенный пост создан 26 апреля 2010 в целях совершенствования структуры таможенных органов, расположенных в Северо-Западном федеральном округе на основании приказа ФТС России от 21.04.2010 №811 «О создании Пушкинского таможенного поста».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2050" name="Picture 2" descr="Z:\Work\#WORK\#Logistica-Terminal\Презентации\ABK 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8411"/>
            <a:ext cx="6480720" cy="402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smtClean="0"/>
              <a:t>Конкурентные преимущества ЗАО «Логистика-Терминал»</a:t>
            </a:r>
          </a:p>
        </p:txBody>
      </p:sp>
      <p:sp>
        <p:nvSpPr>
          <p:cNvPr id="40963" name="Содержимое 5"/>
          <p:cNvSpPr>
            <a:spLocks noGrp="1"/>
          </p:cNvSpPr>
          <p:nvPr>
            <p:ph idx="1"/>
          </p:nvPr>
        </p:nvSpPr>
        <p:spPr bwMode="auto">
          <a:xfrm>
            <a:off x="457200" y="836713"/>
            <a:ext cx="8229600" cy="4608511"/>
          </a:xfrm>
          <a:solidFill>
            <a:schemeClr val="bg1">
              <a:lumMod val="95000"/>
              <a:alpha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“</a:t>
            </a:r>
            <a:r>
              <a:rPr lang="ru-RU" sz="1600" dirty="0">
                <a:solidFill>
                  <a:srgbClr val="800000"/>
                </a:solidFill>
                <a:latin typeface="+mj-lt"/>
              </a:rPr>
              <a:t>Сухой порт</a:t>
            </a:r>
            <a:r>
              <a:rPr lang="en-US" sz="1600" dirty="0">
                <a:solidFill>
                  <a:srgbClr val="800000"/>
                </a:solidFill>
                <a:latin typeface="+mj-lt"/>
              </a:rPr>
              <a:t>”</a:t>
            </a:r>
            <a:r>
              <a:rPr lang="ru-RU" sz="1600" dirty="0">
                <a:solidFill>
                  <a:srgbClr val="800000"/>
                </a:solidFill>
                <a:latin typeface="+mj-lt"/>
              </a:rPr>
              <a:t> - тыловой контейнерный терминал</a:t>
            </a:r>
            <a:r>
              <a:rPr lang="en-US" sz="1600" dirty="0">
                <a:solidFill>
                  <a:srgbClr val="800000"/>
                </a:solidFill>
                <a:latin typeface="+mj-lt"/>
              </a:rPr>
              <a:t>,</a:t>
            </a:r>
            <a:r>
              <a:rPr lang="ru-RU" sz="1600" dirty="0">
                <a:solidFill>
                  <a:srgbClr val="800000"/>
                </a:solidFill>
                <a:latin typeface="+mj-lt"/>
              </a:rPr>
              <a:t>  расположенный вне границ территории морского порта и  связанный с ним единой технологией обработки грузов</a:t>
            </a:r>
            <a:r>
              <a:rPr lang="en-US" sz="1600" dirty="0">
                <a:solidFill>
                  <a:srgbClr val="800000"/>
                </a:solidFill>
                <a:latin typeface="+mj-lt"/>
              </a:rPr>
              <a:t>, </a:t>
            </a:r>
            <a:r>
              <a:rPr lang="ru-RU" sz="1600" dirty="0">
                <a:solidFill>
                  <a:srgbClr val="800000"/>
                </a:solidFill>
                <a:latin typeface="+mj-lt"/>
              </a:rPr>
              <a:t> за </a:t>
            </a:r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счёт </a:t>
            </a:r>
            <a:r>
              <a:rPr lang="ru-RU" sz="1600" dirty="0">
                <a:solidFill>
                  <a:srgbClr val="800000"/>
                </a:solidFill>
                <a:latin typeface="+mj-lt"/>
              </a:rPr>
              <a:t>которой обеспечивается вывод с территории порта операций</a:t>
            </a:r>
            <a:r>
              <a:rPr lang="en-US" sz="1600" dirty="0">
                <a:solidFill>
                  <a:srgbClr val="800000"/>
                </a:solidFill>
                <a:latin typeface="+mj-lt"/>
              </a:rPr>
              <a:t>,</a:t>
            </a:r>
            <a:r>
              <a:rPr lang="ru-RU" sz="1600" dirty="0">
                <a:solidFill>
                  <a:srgbClr val="800000"/>
                </a:solidFill>
                <a:latin typeface="+mj-lt"/>
              </a:rPr>
              <a:t> не связанных  с перевалкой грузов с морского транспорта (длительное хранение</a:t>
            </a:r>
            <a:r>
              <a:rPr lang="en-US" sz="1600" dirty="0">
                <a:solidFill>
                  <a:srgbClr val="800000"/>
                </a:solidFill>
                <a:latin typeface="+mj-lt"/>
              </a:rPr>
              <a:t>,</a:t>
            </a:r>
            <a:r>
              <a:rPr lang="ru-RU" sz="1600" dirty="0">
                <a:solidFill>
                  <a:srgbClr val="8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800000"/>
                </a:solidFill>
                <a:latin typeface="+mj-lt"/>
              </a:rPr>
              <a:t>растарка</a:t>
            </a:r>
            <a:r>
              <a:rPr lang="en-US" sz="1600" dirty="0">
                <a:solidFill>
                  <a:srgbClr val="800000"/>
                </a:solidFill>
                <a:latin typeface="+mj-lt"/>
              </a:rPr>
              <a:t>,</a:t>
            </a:r>
            <a:r>
              <a:rPr lang="ru-RU" sz="1600" dirty="0">
                <a:solidFill>
                  <a:srgbClr val="800000"/>
                </a:solidFill>
                <a:latin typeface="+mj-lt"/>
              </a:rPr>
              <a:t> перетарка).</a:t>
            </a:r>
            <a:endParaRPr lang="en-US" sz="1600" dirty="0">
              <a:solidFill>
                <a:srgbClr val="800000"/>
              </a:solidFill>
              <a:latin typeface="+mj-lt"/>
            </a:endParaRPr>
          </a:p>
          <a:p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Выгодное местоположение</a:t>
            </a: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.</a:t>
            </a:r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	</a:t>
            </a: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rgbClr val="800000"/>
                </a:solidFill>
                <a:latin typeface="+mj-lt"/>
              </a:rPr>
            </a:b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	- </a:t>
            </a:r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около ж</a:t>
            </a: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/</a:t>
            </a:r>
            <a:r>
              <a:rPr lang="ru-RU" sz="1600" dirty="0" err="1" smtClean="0">
                <a:solidFill>
                  <a:srgbClr val="800000"/>
                </a:solidFill>
                <a:latin typeface="+mj-lt"/>
              </a:rPr>
              <a:t>д</a:t>
            </a:r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 станции «Шушары», относящейся к категории «внеклассной»</a:t>
            </a: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rgbClr val="800000"/>
                </a:solidFill>
                <a:latin typeface="+mj-lt"/>
              </a:rPr>
            </a:b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	- </a:t>
            </a:r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в непосредственной близости к КАД</a:t>
            </a:r>
            <a:endParaRPr lang="en-US" sz="1600" dirty="0" smtClean="0">
              <a:solidFill>
                <a:srgbClr val="800000"/>
              </a:solidFill>
              <a:latin typeface="+mj-lt"/>
            </a:endParaRPr>
          </a:p>
          <a:p>
            <a:pPr algn="just"/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Единая информационная система с Оператором морского терминала - ПКТ</a:t>
            </a:r>
            <a:endParaRPr lang="en-US" sz="1600" dirty="0" smtClean="0">
              <a:solidFill>
                <a:srgbClr val="800000"/>
              </a:solidFill>
              <a:latin typeface="+mj-lt"/>
            </a:endParaRPr>
          </a:p>
          <a:p>
            <a:pPr algn="just"/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Система эл. визитов работает через </a:t>
            </a: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WEB </a:t>
            </a:r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интерфейс.</a:t>
            </a:r>
            <a:endParaRPr lang="en-US" sz="1600" dirty="0" smtClean="0">
              <a:solidFill>
                <a:srgbClr val="800000"/>
              </a:solidFill>
              <a:latin typeface="+mj-lt"/>
            </a:endParaRPr>
          </a:p>
          <a:p>
            <a:pPr algn="just"/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Отчетность терминала перед клиентом носит унифицированный характер. По умолчанию клиент получает от терминала электронное сообщение о приеме груза (приемный акт) в режиме реального времени</a:t>
            </a: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.</a:t>
            </a:r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 Отчеты о наличии груза и об операциях с грузом/контейнерами генерируются автоматически на 00:00 часов каждых суток</a:t>
            </a:r>
            <a:endParaRPr lang="en-US" sz="1600" dirty="0" smtClean="0">
              <a:solidFill>
                <a:srgbClr val="800000"/>
              </a:solidFill>
              <a:latin typeface="+mj-lt"/>
            </a:endParaRPr>
          </a:p>
          <a:p>
            <a:pPr algn="just"/>
            <a:r>
              <a:rPr lang="ru-RU" sz="1600" dirty="0" smtClean="0">
                <a:solidFill>
                  <a:srgbClr val="800000"/>
                </a:solidFill>
                <a:latin typeface="+mj-lt"/>
              </a:rPr>
              <a:t>Технология РТГ для обработки контейнеров позволяет поддерживать производительность на высоком уровне</a:t>
            </a: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4"/>
          <p:cNvSpPr>
            <a:spLocks noChangeArrowheads="1"/>
          </p:cNvSpPr>
          <p:nvPr/>
        </p:nvSpPr>
        <p:spPr bwMode="auto">
          <a:xfrm>
            <a:off x="484188" y="1052513"/>
            <a:ext cx="7786687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  <a:latin typeface="Impact" pitchFamily="34" charset="0"/>
              </a:rPr>
              <a:t>БЛАГОДАРИМ ВАС ЗА ПРОЯВЛЕННОЕ ВНИМАНИЕ И ИНТЕРЕС К НАШЕМУ ТЕРМИНАЛУ!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ru-RU" dirty="0">
                <a:solidFill>
                  <a:srgbClr val="800000"/>
                </a:solidFill>
                <a:latin typeface="Impact" pitchFamily="34" charset="0"/>
              </a:rPr>
              <a:t>По всем вопросам просим обращаться по электронной почте</a:t>
            </a:r>
            <a:r>
              <a:rPr lang="en-US" dirty="0">
                <a:solidFill>
                  <a:srgbClr val="800000"/>
                </a:solidFill>
                <a:latin typeface="Impact" pitchFamily="34" charset="0"/>
              </a:rPr>
              <a:t>: </a:t>
            </a:r>
            <a:r>
              <a:rPr lang="en-US" dirty="0" smtClean="0">
                <a:solidFill>
                  <a:srgbClr val="800000"/>
                </a:solidFill>
                <a:latin typeface="Impact" pitchFamily="34" charset="0"/>
              </a:rPr>
              <a:t>mail@logistika-terminal.ru </a:t>
            </a:r>
            <a:r>
              <a:rPr lang="ru-RU" dirty="0">
                <a:solidFill>
                  <a:srgbClr val="800000"/>
                </a:solidFill>
                <a:latin typeface="Impact" pitchFamily="34" charset="0"/>
              </a:rPr>
              <a:t>и по контактному тел</a:t>
            </a:r>
            <a:r>
              <a:rPr lang="de-DE" dirty="0">
                <a:solidFill>
                  <a:srgbClr val="800000"/>
                </a:solidFill>
                <a:latin typeface="Impact" pitchFamily="34" charset="0"/>
              </a:rPr>
              <a:t>. </a:t>
            </a:r>
            <a:r>
              <a:rPr lang="de-DE" dirty="0" smtClean="0">
                <a:solidFill>
                  <a:srgbClr val="800000"/>
                </a:solidFill>
                <a:latin typeface="Impact" pitchFamily="34" charset="0"/>
              </a:rPr>
              <a:t>+7  (812) </a:t>
            </a:r>
            <a:r>
              <a:rPr lang="en-US" dirty="0" smtClean="0">
                <a:solidFill>
                  <a:srgbClr val="800000"/>
                </a:solidFill>
                <a:latin typeface="Impact" pitchFamily="34" charset="0"/>
              </a:rPr>
              <a:t>6000-326</a:t>
            </a:r>
            <a:endParaRPr lang="ru-RU" dirty="0">
              <a:solidFill>
                <a:srgbClr val="8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76375" y="3068638"/>
            <a:ext cx="65516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6093296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20663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b="1" dirty="0">
              <a:solidFill>
                <a:srgbClr val="800000"/>
              </a:solidFill>
            </a:endParaRPr>
          </a:p>
          <a:p>
            <a:pPr marL="742950" lvl="1" indent="-220663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800000"/>
                </a:solidFill>
                <a:latin typeface="+mj-lt"/>
              </a:rPr>
              <a:t>	</a:t>
            </a:r>
            <a:r>
              <a:rPr lang="ru-RU" b="1" dirty="0" smtClean="0">
                <a:solidFill>
                  <a:srgbClr val="800000"/>
                </a:solidFill>
                <a:latin typeface="+mj-lt"/>
              </a:rPr>
              <a:t>Логистика-Терминал</a:t>
            </a:r>
            <a:r>
              <a:rPr lang="en-US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+mj-lt"/>
              </a:rPr>
              <a:t>(</a:t>
            </a:r>
            <a:r>
              <a:rPr lang="ru-RU" b="1" dirty="0">
                <a:solidFill>
                  <a:srgbClr val="800000"/>
                </a:solidFill>
                <a:latin typeface="+mj-lt"/>
              </a:rPr>
              <a:t>ЛТ</a:t>
            </a:r>
            <a:r>
              <a:rPr lang="en-US" b="1" dirty="0" smtClean="0">
                <a:solidFill>
                  <a:srgbClr val="800000"/>
                </a:solidFill>
                <a:latin typeface="+mj-lt"/>
              </a:rPr>
              <a:t>)</a:t>
            </a:r>
            <a:r>
              <a:rPr lang="ru-RU" b="1" dirty="0" smtClean="0">
                <a:solidFill>
                  <a:srgbClr val="800000"/>
                </a:solidFill>
                <a:latin typeface="+mj-lt"/>
              </a:rPr>
              <a:t>:</a:t>
            </a:r>
            <a:r>
              <a:rPr lang="en-US" b="1" dirty="0" smtClean="0">
                <a:solidFill>
                  <a:srgbClr val="800000"/>
                </a:solidFill>
                <a:latin typeface="+mj-lt"/>
              </a:rPr>
              <a:t/>
            </a:r>
            <a:br>
              <a:rPr lang="en-US" b="1" dirty="0" smtClean="0">
                <a:solidFill>
                  <a:srgbClr val="800000"/>
                </a:solidFill>
                <a:latin typeface="+mj-lt"/>
              </a:rPr>
            </a:br>
            <a:r>
              <a:rPr lang="ru-RU" dirty="0" smtClean="0">
                <a:solidFill>
                  <a:srgbClr val="800000"/>
                </a:solidFill>
                <a:latin typeface="+mj-lt"/>
              </a:rPr>
              <a:t>ПОЛНОЦЕНННАЯ </a:t>
            </a:r>
            <a:r>
              <a:rPr lang="ru-RU" dirty="0">
                <a:solidFill>
                  <a:srgbClr val="800000"/>
                </a:solidFill>
                <a:latin typeface="+mj-lt"/>
              </a:rPr>
              <a:t>ПЛАТФОРМА ДЛЯ ИНТЕГРИРОВАННОГО ЛОГИ</a:t>
            </a:r>
            <a:r>
              <a:rPr lang="en-US" dirty="0">
                <a:solidFill>
                  <a:srgbClr val="800000"/>
                </a:solidFill>
                <a:latin typeface="+mj-lt"/>
              </a:rPr>
              <a:t>C</a:t>
            </a:r>
            <a:r>
              <a:rPr lang="ru-RU" dirty="0">
                <a:solidFill>
                  <a:srgbClr val="800000"/>
                </a:solidFill>
                <a:latin typeface="+mj-lt"/>
              </a:rPr>
              <a:t>ТИЧЕСКОГО СЕРВИСА</a:t>
            </a:r>
            <a:endParaRPr lang="en-US" sz="1600" dirty="0">
              <a:solidFill>
                <a:schemeClr val="bg2"/>
              </a:solidFill>
              <a:latin typeface="+mj-lt"/>
              <a:ea typeface="ＭＳ Ｐゴシック" pitchFamily="50" charset="-128"/>
            </a:endParaRPr>
          </a:p>
          <a:p>
            <a:pPr marL="742950" lvl="1" indent="-220663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ru-RU" b="1" dirty="0">
              <a:solidFill>
                <a:srgbClr val="800000"/>
              </a:solidFill>
            </a:endParaRPr>
          </a:p>
          <a:p>
            <a:pPr marL="540000" lvl="2"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•"/>
              <a:defRPr/>
            </a:pPr>
            <a:r>
              <a:rPr lang="ru-RU" sz="1400" b="1" dirty="0" smtClean="0"/>
              <a:t>Общая площадь </a:t>
            </a:r>
            <a:r>
              <a:rPr lang="en-US" sz="1400" b="1" dirty="0" smtClean="0"/>
              <a:t>– </a:t>
            </a:r>
            <a:r>
              <a:rPr lang="ru-RU" sz="1400" b="1" dirty="0" smtClean="0"/>
              <a:t>92</a:t>
            </a:r>
            <a:r>
              <a:rPr lang="en-US" sz="1400" b="1" dirty="0" smtClean="0"/>
              <a:t> </a:t>
            </a:r>
            <a:r>
              <a:rPr lang="ru-RU" sz="1400" b="1" dirty="0" smtClean="0"/>
              <a:t>га</a:t>
            </a:r>
          </a:p>
          <a:p>
            <a:pPr marL="540000" lvl="2"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•"/>
              <a:defRPr/>
            </a:pPr>
            <a:r>
              <a:rPr lang="ru-RU" sz="1400" b="1" dirty="0"/>
              <a:t>Обработка порожних и гружёных контейнеров</a:t>
            </a:r>
            <a:r>
              <a:rPr lang="en-US" sz="1400" b="1" dirty="0"/>
              <a:t>,</a:t>
            </a:r>
            <a:r>
              <a:rPr lang="de-DE" sz="1400" b="1" dirty="0"/>
              <a:t> </a:t>
            </a:r>
            <a:r>
              <a:rPr lang="ru-RU" sz="1400" b="1" dirty="0"/>
              <a:t>расчётная 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ru-RU" sz="1400" b="1" dirty="0"/>
              <a:t>пропускная способность 2</a:t>
            </a:r>
            <a:r>
              <a:rPr lang="en-US" sz="1400" b="1" dirty="0"/>
              <a:t>0</a:t>
            </a:r>
            <a:r>
              <a:rPr lang="ru-RU" sz="1400" b="1" dirty="0"/>
              <a:t>0 000 </a:t>
            </a:r>
            <a:r>
              <a:rPr lang="en-US" sz="1400" b="1" dirty="0"/>
              <a:t>TEU/</a:t>
            </a:r>
            <a:r>
              <a:rPr lang="ru-RU" sz="1400" b="1" dirty="0"/>
              <a:t>год</a:t>
            </a:r>
          </a:p>
          <a:p>
            <a:pPr marL="540000" lvl="2"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•"/>
              <a:defRPr/>
            </a:pPr>
            <a:r>
              <a:rPr lang="en-US" sz="1400" b="1" dirty="0"/>
              <a:t>RTG </a:t>
            </a:r>
            <a:r>
              <a:rPr lang="ru-RU" sz="1400" b="1" dirty="0"/>
              <a:t>технология</a:t>
            </a:r>
            <a:endParaRPr lang="en-US" sz="1400" b="1" dirty="0"/>
          </a:p>
          <a:p>
            <a:pPr marL="540000" lvl="2"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•"/>
              <a:defRPr/>
            </a:pPr>
            <a:r>
              <a:rPr lang="ru-RU" sz="1400" b="1" dirty="0"/>
              <a:t>Собственные железнодорожные пути 5</a:t>
            </a:r>
            <a:r>
              <a:rPr lang="en-US" sz="1400" b="1" dirty="0"/>
              <a:t>,4 </a:t>
            </a:r>
            <a:r>
              <a:rPr lang="ru-RU" sz="1400" b="1" dirty="0"/>
              <a:t>км</a:t>
            </a:r>
          </a:p>
          <a:p>
            <a:pPr marL="540000" lvl="2"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•"/>
              <a:defRPr/>
            </a:pPr>
            <a:r>
              <a:rPr lang="ru-RU" sz="1400" b="1" dirty="0"/>
              <a:t>Длина </a:t>
            </a:r>
            <a:r>
              <a:rPr lang="ru-RU" sz="1400" b="1" dirty="0" err="1"/>
              <a:t>ж.д</a:t>
            </a:r>
            <a:r>
              <a:rPr lang="ru-RU" sz="1400" b="1" dirty="0"/>
              <a:t>. грузового фронта для обработки контейнеров - 1030 м</a:t>
            </a:r>
          </a:p>
          <a:p>
            <a:pPr marL="540000" lvl="2"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•"/>
              <a:defRPr/>
            </a:pPr>
            <a:r>
              <a:rPr lang="ru-RU" sz="1400" b="1" dirty="0"/>
              <a:t>Крытая </a:t>
            </a:r>
            <a:r>
              <a:rPr lang="ru-RU" sz="1400" b="1" dirty="0" err="1"/>
              <a:t>ж.д</a:t>
            </a:r>
            <a:r>
              <a:rPr lang="ru-RU" sz="1400" b="1" dirty="0"/>
              <a:t>. эстакада, рассчитанная  на одновременную обработку 10 вагонов</a:t>
            </a:r>
          </a:p>
          <a:p>
            <a:pPr marL="540000" lvl="2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ru-RU" sz="1400" b="1" dirty="0" smtClean="0"/>
              <a:t>Услуги по перетарке контейнеров</a:t>
            </a:r>
            <a:r>
              <a:rPr lang="en-US" sz="1400" b="1" dirty="0" smtClean="0"/>
              <a:t>,</a:t>
            </a:r>
            <a:r>
              <a:rPr lang="ru-RU" sz="1400" b="1" dirty="0" smtClean="0"/>
              <a:t> складские услуги и дистрибуция</a:t>
            </a:r>
            <a:endParaRPr lang="en-US" sz="1400" b="1" dirty="0" smtClean="0"/>
          </a:p>
          <a:p>
            <a:pPr marL="540000" lvl="2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ru-RU" sz="1400" b="1" dirty="0" smtClean="0"/>
              <a:t>Приём и обработка грузов, прибывающих по железной дороге,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перегрузка из вагонов в контейнеры</a:t>
            </a:r>
            <a:endParaRPr lang="en-US" sz="1400" b="1" dirty="0" smtClean="0"/>
          </a:p>
          <a:p>
            <a:pPr marL="540000" lvl="2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ru-RU" sz="1400" b="1" dirty="0" smtClean="0"/>
              <a:t>Формирование и  отправка  Ускоренных Контейнерных Поездов </a:t>
            </a:r>
            <a:endParaRPr lang="en-US" sz="1400" b="1" dirty="0" smtClean="0"/>
          </a:p>
          <a:p>
            <a:pPr marL="742950" lvl="1" indent="-220663">
              <a:buFont typeface="Times New Roman" pitchFamily="18" charset="0"/>
              <a:buNone/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Work\#WORK\#Logistica-Terminal\Планы Схемы\LT-shema 201303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0" y="2247498"/>
            <a:ext cx="8602550" cy="29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4"/>
          <p:cNvSpPr>
            <a:spLocks noChangeArrowheads="1"/>
          </p:cNvSpPr>
          <p:nvPr/>
        </p:nvSpPr>
        <p:spPr bwMode="auto">
          <a:xfrm>
            <a:off x="22671" y="548681"/>
            <a:ext cx="9180513" cy="72008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12700">
              <a:spcBef>
                <a:spcPct val="20000"/>
              </a:spcBef>
            </a:pPr>
            <a:r>
              <a:rPr lang="ru-RU" sz="2800" b="1" dirty="0" smtClean="0">
                <a:solidFill>
                  <a:srgbClr val="800000"/>
                </a:solidFill>
                <a:ea typeface="ＭＳ Ｐゴシック" pitchFamily="50" charset="-128"/>
              </a:rPr>
              <a:t>План объектов на территории</a:t>
            </a:r>
            <a:endParaRPr lang="en-US" sz="2800" b="1" dirty="0">
              <a:solidFill>
                <a:srgbClr val="800000"/>
              </a:solidFill>
              <a:ea typeface="ＭＳ Ｐゴシック" pitchFamily="50" charset="-128"/>
            </a:endParaRPr>
          </a:p>
        </p:txBody>
      </p:sp>
      <p:sp>
        <p:nvSpPr>
          <p:cNvPr id="32775" name="AutoShape 13"/>
          <p:cNvSpPr>
            <a:spLocks noChangeArrowheads="1"/>
          </p:cNvSpPr>
          <p:nvPr/>
        </p:nvSpPr>
        <p:spPr bwMode="auto">
          <a:xfrm>
            <a:off x="-13842" y="4681731"/>
            <a:ext cx="2663825" cy="576262"/>
          </a:xfrm>
          <a:prstGeom prst="wedgeRectCallout">
            <a:avLst>
              <a:gd name="adj1" fmla="val 18366"/>
              <a:gd name="adj2" fmla="val -245778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100" b="1" dirty="0">
                <a:solidFill>
                  <a:srgbClr val="800000"/>
                </a:solidFill>
              </a:rPr>
              <a:t>Крытый склад (класс </a:t>
            </a:r>
            <a:r>
              <a:rPr lang="en-US" sz="1100" b="1" dirty="0">
                <a:solidFill>
                  <a:srgbClr val="800000"/>
                </a:solidFill>
              </a:rPr>
              <a:t>A</a:t>
            </a:r>
            <a:r>
              <a:rPr lang="ru-RU" sz="1100" b="1" dirty="0" smtClean="0">
                <a:solidFill>
                  <a:srgbClr val="800000"/>
                </a:solidFill>
              </a:rPr>
              <a:t>) </a:t>
            </a:r>
            <a:r>
              <a:rPr lang="ru-RU" sz="1100" b="1" dirty="0">
                <a:solidFill>
                  <a:srgbClr val="800000"/>
                </a:solidFill>
              </a:rPr>
              <a:t>общей площадью  </a:t>
            </a:r>
            <a:r>
              <a:rPr lang="ru-RU" sz="1100" b="1" dirty="0" smtClean="0">
                <a:solidFill>
                  <a:srgbClr val="800000"/>
                </a:solidFill>
              </a:rPr>
              <a:t>11 730кв.м</a:t>
            </a:r>
            <a:r>
              <a:rPr lang="ru-RU" sz="1100" b="1" dirty="0">
                <a:solidFill>
                  <a:srgbClr val="800000"/>
                </a:solidFill>
              </a:rPr>
              <a:t>. и  АБК площадью 3 674 </a:t>
            </a:r>
            <a:r>
              <a:rPr lang="ru-RU" sz="1100" b="1" dirty="0" err="1">
                <a:solidFill>
                  <a:srgbClr val="800000"/>
                </a:solidFill>
              </a:rPr>
              <a:t>кв.м</a:t>
            </a:r>
            <a:r>
              <a:rPr lang="ru-RU" sz="1100" b="1" dirty="0">
                <a:solidFill>
                  <a:srgbClr val="800000"/>
                </a:solidFill>
              </a:rPr>
              <a:t>.</a:t>
            </a:r>
            <a:endParaRPr lang="en-US" sz="1100" b="1" dirty="0">
              <a:solidFill>
                <a:srgbClr val="800000"/>
              </a:solidFill>
            </a:endParaRPr>
          </a:p>
          <a:p>
            <a:pPr algn="ctr"/>
            <a:endParaRPr lang="ru-RU" sz="1100" dirty="0"/>
          </a:p>
        </p:txBody>
      </p:sp>
      <p:sp>
        <p:nvSpPr>
          <p:cNvPr id="32776" name="AutoShape 14"/>
          <p:cNvSpPr>
            <a:spLocks noChangeArrowheads="1"/>
          </p:cNvSpPr>
          <p:nvPr/>
        </p:nvSpPr>
        <p:spPr bwMode="auto">
          <a:xfrm>
            <a:off x="6875909" y="2632938"/>
            <a:ext cx="2160587" cy="504825"/>
          </a:xfrm>
          <a:prstGeom prst="wedgeRectCallout">
            <a:avLst>
              <a:gd name="adj1" fmla="val -76995"/>
              <a:gd name="adj2" fmla="val 163946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100" b="1" dirty="0">
                <a:solidFill>
                  <a:srgbClr val="800000"/>
                </a:solidFill>
              </a:rPr>
              <a:t>Контейнерный терминал</a:t>
            </a:r>
            <a:endParaRPr lang="en-US" sz="1100" b="1" dirty="0">
              <a:solidFill>
                <a:srgbClr val="800000"/>
              </a:solidFill>
            </a:endParaRPr>
          </a:p>
          <a:p>
            <a:pPr algn="ctr"/>
            <a:r>
              <a:rPr lang="ru-RU" sz="1100" b="1" dirty="0">
                <a:solidFill>
                  <a:srgbClr val="800000"/>
                </a:solidFill>
              </a:rPr>
              <a:t>(вместимость</a:t>
            </a:r>
            <a:r>
              <a:rPr lang="en-US" sz="1100" b="1" dirty="0">
                <a:solidFill>
                  <a:srgbClr val="800000"/>
                </a:solidFill>
              </a:rPr>
              <a:t> </a:t>
            </a:r>
            <a:r>
              <a:rPr lang="en-US" sz="1100" b="1" dirty="0" smtClean="0">
                <a:solidFill>
                  <a:srgbClr val="800000"/>
                </a:solidFill>
              </a:rPr>
              <a:t>10</a:t>
            </a:r>
            <a:r>
              <a:rPr lang="ru-RU" sz="1100" b="1" dirty="0" smtClean="0">
                <a:solidFill>
                  <a:srgbClr val="800000"/>
                </a:solidFill>
              </a:rPr>
              <a:t> </a:t>
            </a:r>
            <a:r>
              <a:rPr lang="ru-RU" sz="1100" b="1" dirty="0">
                <a:solidFill>
                  <a:srgbClr val="800000"/>
                </a:solidFill>
              </a:rPr>
              <a:t>0</a:t>
            </a:r>
            <a:r>
              <a:rPr lang="en-US" sz="1100" b="1" dirty="0">
                <a:solidFill>
                  <a:srgbClr val="800000"/>
                </a:solidFill>
              </a:rPr>
              <a:t>00 TEU</a:t>
            </a:r>
            <a:r>
              <a:rPr lang="ru-RU" sz="1100" b="1" dirty="0">
                <a:solidFill>
                  <a:srgbClr val="800000"/>
                </a:solidFill>
              </a:rPr>
              <a:t>) </a:t>
            </a:r>
          </a:p>
        </p:txBody>
      </p:sp>
      <p:sp>
        <p:nvSpPr>
          <p:cNvPr id="32777" name="AutoShape 11"/>
          <p:cNvSpPr>
            <a:spLocks noChangeArrowheads="1"/>
          </p:cNvSpPr>
          <p:nvPr/>
        </p:nvSpPr>
        <p:spPr bwMode="auto">
          <a:xfrm>
            <a:off x="5170140" y="2067912"/>
            <a:ext cx="2592388" cy="431800"/>
          </a:xfrm>
          <a:prstGeom prst="wedgeRectCallout">
            <a:avLst>
              <a:gd name="adj1" fmla="val -21170"/>
              <a:gd name="adj2" fmla="val 192789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100" b="1" dirty="0">
                <a:solidFill>
                  <a:srgbClr val="800000"/>
                </a:solidFill>
              </a:rPr>
              <a:t>Обработка контейнерных </a:t>
            </a:r>
            <a:r>
              <a:rPr lang="ru-RU" sz="1100" b="1" dirty="0" err="1">
                <a:solidFill>
                  <a:srgbClr val="800000"/>
                </a:solidFill>
              </a:rPr>
              <a:t>повагонных</a:t>
            </a:r>
            <a:r>
              <a:rPr lang="ru-RU" sz="1100" b="1" dirty="0">
                <a:solidFill>
                  <a:srgbClr val="800000"/>
                </a:solidFill>
              </a:rPr>
              <a:t> </a:t>
            </a:r>
            <a:r>
              <a:rPr lang="ru-RU" sz="1100" b="1" dirty="0" err="1">
                <a:solidFill>
                  <a:srgbClr val="800000"/>
                </a:solidFill>
              </a:rPr>
              <a:t>ж.д</a:t>
            </a:r>
            <a:r>
              <a:rPr lang="ru-RU" sz="1100" b="1" dirty="0">
                <a:solidFill>
                  <a:srgbClr val="800000"/>
                </a:solidFill>
              </a:rPr>
              <a:t>. отправок и УКП</a:t>
            </a:r>
            <a:endParaRPr lang="ru-RU" sz="1100" dirty="0"/>
          </a:p>
        </p:txBody>
      </p:sp>
      <p:sp>
        <p:nvSpPr>
          <p:cNvPr id="32778" name="AutoShape 12"/>
          <p:cNvSpPr>
            <a:spLocks noChangeArrowheads="1"/>
          </p:cNvSpPr>
          <p:nvPr/>
        </p:nvSpPr>
        <p:spPr bwMode="auto">
          <a:xfrm>
            <a:off x="22671" y="2046679"/>
            <a:ext cx="1519238" cy="401637"/>
          </a:xfrm>
          <a:prstGeom prst="wedgeRectCallout">
            <a:avLst>
              <a:gd name="adj1" fmla="val 58676"/>
              <a:gd name="adj2" fmla="val 289136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100" b="1" dirty="0">
                <a:solidFill>
                  <a:srgbClr val="800000"/>
                </a:solidFill>
              </a:rPr>
              <a:t>Обработка крытых вагонов</a:t>
            </a:r>
          </a:p>
          <a:p>
            <a:pPr algn="ctr"/>
            <a:endParaRPr lang="ru-RU" sz="11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666751" y="1815698"/>
            <a:ext cx="2304256" cy="431800"/>
          </a:xfrm>
          <a:prstGeom prst="wedgeRectCallout">
            <a:avLst>
              <a:gd name="adj1" fmla="val 33208"/>
              <a:gd name="adj2" fmla="val 206024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100" b="1" dirty="0" smtClean="0">
                <a:solidFill>
                  <a:srgbClr val="800000"/>
                </a:solidFill>
              </a:rPr>
              <a:t>Крытый склад общей площадью 6000кв.м.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474431" y="3137762"/>
            <a:ext cx="2983865" cy="2134071"/>
          </a:xfrm>
          <a:custGeom>
            <a:avLst/>
            <a:gdLst>
              <a:gd name="connsiteX0" fmla="*/ 0 w 2663825"/>
              <a:gd name="connsiteY0" fmla="*/ 0 h 576262"/>
              <a:gd name="connsiteX1" fmla="*/ 443971 w 2663825"/>
              <a:gd name="connsiteY1" fmla="*/ 0 h 576262"/>
              <a:gd name="connsiteX2" fmla="*/ -11454 w 2663825"/>
              <a:gd name="connsiteY2" fmla="*/ -1619688 h 576262"/>
              <a:gd name="connsiteX3" fmla="*/ 1109927 w 2663825"/>
              <a:gd name="connsiteY3" fmla="*/ 0 h 576262"/>
              <a:gd name="connsiteX4" fmla="*/ 2663825 w 2663825"/>
              <a:gd name="connsiteY4" fmla="*/ 0 h 576262"/>
              <a:gd name="connsiteX5" fmla="*/ 2663825 w 2663825"/>
              <a:gd name="connsiteY5" fmla="*/ 96044 h 576262"/>
              <a:gd name="connsiteX6" fmla="*/ 2663825 w 2663825"/>
              <a:gd name="connsiteY6" fmla="*/ 96044 h 576262"/>
              <a:gd name="connsiteX7" fmla="*/ 2663825 w 2663825"/>
              <a:gd name="connsiteY7" fmla="*/ 240109 h 576262"/>
              <a:gd name="connsiteX8" fmla="*/ 2663825 w 2663825"/>
              <a:gd name="connsiteY8" fmla="*/ 576262 h 576262"/>
              <a:gd name="connsiteX9" fmla="*/ 1109927 w 2663825"/>
              <a:gd name="connsiteY9" fmla="*/ 576262 h 576262"/>
              <a:gd name="connsiteX10" fmla="*/ 443971 w 2663825"/>
              <a:gd name="connsiteY10" fmla="*/ 576262 h 576262"/>
              <a:gd name="connsiteX11" fmla="*/ 443971 w 2663825"/>
              <a:gd name="connsiteY11" fmla="*/ 576262 h 576262"/>
              <a:gd name="connsiteX12" fmla="*/ 0 w 2663825"/>
              <a:gd name="connsiteY12" fmla="*/ 576262 h 576262"/>
              <a:gd name="connsiteX13" fmla="*/ 0 w 2663825"/>
              <a:gd name="connsiteY13" fmla="*/ 240109 h 576262"/>
              <a:gd name="connsiteX14" fmla="*/ 0 w 2663825"/>
              <a:gd name="connsiteY14" fmla="*/ 96044 h 576262"/>
              <a:gd name="connsiteX15" fmla="*/ 0 w 2663825"/>
              <a:gd name="connsiteY15" fmla="*/ 96044 h 576262"/>
              <a:gd name="connsiteX16" fmla="*/ 0 w 2663825"/>
              <a:gd name="connsiteY16" fmla="*/ 0 h 576262"/>
              <a:gd name="connsiteX0" fmla="*/ 0 w 2983865"/>
              <a:gd name="connsiteY0" fmla="*/ 781488 h 2195950"/>
              <a:gd name="connsiteX1" fmla="*/ 764011 w 2983865"/>
              <a:gd name="connsiteY1" fmla="*/ 1619688 h 2195950"/>
              <a:gd name="connsiteX2" fmla="*/ 308586 w 2983865"/>
              <a:gd name="connsiteY2" fmla="*/ 0 h 2195950"/>
              <a:gd name="connsiteX3" fmla="*/ 1429967 w 2983865"/>
              <a:gd name="connsiteY3" fmla="*/ 1619688 h 2195950"/>
              <a:gd name="connsiteX4" fmla="*/ 2983865 w 2983865"/>
              <a:gd name="connsiteY4" fmla="*/ 1619688 h 2195950"/>
              <a:gd name="connsiteX5" fmla="*/ 2983865 w 2983865"/>
              <a:gd name="connsiteY5" fmla="*/ 1715732 h 2195950"/>
              <a:gd name="connsiteX6" fmla="*/ 2983865 w 2983865"/>
              <a:gd name="connsiteY6" fmla="*/ 1715732 h 2195950"/>
              <a:gd name="connsiteX7" fmla="*/ 2983865 w 2983865"/>
              <a:gd name="connsiteY7" fmla="*/ 1859797 h 2195950"/>
              <a:gd name="connsiteX8" fmla="*/ 2983865 w 2983865"/>
              <a:gd name="connsiteY8" fmla="*/ 2195950 h 2195950"/>
              <a:gd name="connsiteX9" fmla="*/ 1429967 w 2983865"/>
              <a:gd name="connsiteY9" fmla="*/ 2195950 h 2195950"/>
              <a:gd name="connsiteX10" fmla="*/ 764011 w 2983865"/>
              <a:gd name="connsiteY10" fmla="*/ 2195950 h 2195950"/>
              <a:gd name="connsiteX11" fmla="*/ 764011 w 2983865"/>
              <a:gd name="connsiteY11" fmla="*/ 2195950 h 2195950"/>
              <a:gd name="connsiteX12" fmla="*/ 320040 w 2983865"/>
              <a:gd name="connsiteY12" fmla="*/ 2195950 h 2195950"/>
              <a:gd name="connsiteX13" fmla="*/ 320040 w 2983865"/>
              <a:gd name="connsiteY13" fmla="*/ 1859797 h 2195950"/>
              <a:gd name="connsiteX14" fmla="*/ 320040 w 2983865"/>
              <a:gd name="connsiteY14" fmla="*/ 1715732 h 2195950"/>
              <a:gd name="connsiteX15" fmla="*/ 320040 w 2983865"/>
              <a:gd name="connsiteY15" fmla="*/ 1715732 h 2195950"/>
              <a:gd name="connsiteX16" fmla="*/ 0 w 2983865"/>
              <a:gd name="connsiteY16" fmla="*/ 781488 h 2195950"/>
              <a:gd name="connsiteX0" fmla="*/ 0 w 2983865"/>
              <a:gd name="connsiteY0" fmla="*/ 781488 h 2195950"/>
              <a:gd name="connsiteX1" fmla="*/ 764011 w 2983865"/>
              <a:gd name="connsiteY1" fmla="*/ 1619688 h 2195950"/>
              <a:gd name="connsiteX2" fmla="*/ 308586 w 2983865"/>
              <a:gd name="connsiteY2" fmla="*/ 0 h 2195950"/>
              <a:gd name="connsiteX3" fmla="*/ 1429967 w 2983865"/>
              <a:gd name="connsiteY3" fmla="*/ 1619688 h 2195950"/>
              <a:gd name="connsiteX4" fmla="*/ 2983865 w 2983865"/>
              <a:gd name="connsiteY4" fmla="*/ 1619688 h 2195950"/>
              <a:gd name="connsiteX5" fmla="*/ 2983865 w 2983865"/>
              <a:gd name="connsiteY5" fmla="*/ 1715732 h 2195950"/>
              <a:gd name="connsiteX6" fmla="*/ 2983865 w 2983865"/>
              <a:gd name="connsiteY6" fmla="*/ 1715732 h 2195950"/>
              <a:gd name="connsiteX7" fmla="*/ 2983865 w 2983865"/>
              <a:gd name="connsiteY7" fmla="*/ 1859797 h 2195950"/>
              <a:gd name="connsiteX8" fmla="*/ 2983865 w 2983865"/>
              <a:gd name="connsiteY8" fmla="*/ 2195950 h 2195950"/>
              <a:gd name="connsiteX9" fmla="*/ 1429967 w 2983865"/>
              <a:gd name="connsiteY9" fmla="*/ 2195950 h 2195950"/>
              <a:gd name="connsiteX10" fmla="*/ 764011 w 2983865"/>
              <a:gd name="connsiteY10" fmla="*/ 2195950 h 2195950"/>
              <a:gd name="connsiteX11" fmla="*/ 764011 w 2983865"/>
              <a:gd name="connsiteY11" fmla="*/ 2195950 h 2195950"/>
              <a:gd name="connsiteX12" fmla="*/ 320040 w 2983865"/>
              <a:gd name="connsiteY12" fmla="*/ 2195950 h 2195950"/>
              <a:gd name="connsiteX13" fmla="*/ 320040 w 2983865"/>
              <a:gd name="connsiteY13" fmla="*/ 1859797 h 2195950"/>
              <a:gd name="connsiteX14" fmla="*/ 320040 w 2983865"/>
              <a:gd name="connsiteY14" fmla="*/ 1715732 h 2195950"/>
              <a:gd name="connsiteX15" fmla="*/ 502920 w 2983865"/>
              <a:gd name="connsiteY15" fmla="*/ 1670012 h 2195950"/>
              <a:gd name="connsiteX16" fmla="*/ 0 w 2983865"/>
              <a:gd name="connsiteY16" fmla="*/ 781488 h 2195950"/>
              <a:gd name="connsiteX0" fmla="*/ 0 w 2983865"/>
              <a:gd name="connsiteY0" fmla="*/ 781488 h 2195950"/>
              <a:gd name="connsiteX1" fmla="*/ 764011 w 2983865"/>
              <a:gd name="connsiteY1" fmla="*/ 1619688 h 2195950"/>
              <a:gd name="connsiteX2" fmla="*/ 308586 w 2983865"/>
              <a:gd name="connsiteY2" fmla="*/ 0 h 2195950"/>
              <a:gd name="connsiteX3" fmla="*/ 1429967 w 2983865"/>
              <a:gd name="connsiteY3" fmla="*/ 1619688 h 2195950"/>
              <a:gd name="connsiteX4" fmla="*/ 2983865 w 2983865"/>
              <a:gd name="connsiteY4" fmla="*/ 1619688 h 2195950"/>
              <a:gd name="connsiteX5" fmla="*/ 2983865 w 2983865"/>
              <a:gd name="connsiteY5" fmla="*/ 1715732 h 2195950"/>
              <a:gd name="connsiteX6" fmla="*/ 2983865 w 2983865"/>
              <a:gd name="connsiteY6" fmla="*/ 1715732 h 2195950"/>
              <a:gd name="connsiteX7" fmla="*/ 2983865 w 2983865"/>
              <a:gd name="connsiteY7" fmla="*/ 1859797 h 2195950"/>
              <a:gd name="connsiteX8" fmla="*/ 2983865 w 2983865"/>
              <a:gd name="connsiteY8" fmla="*/ 2195950 h 2195950"/>
              <a:gd name="connsiteX9" fmla="*/ 1429967 w 2983865"/>
              <a:gd name="connsiteY9" fmla="*/ 2195950 h 2195950"/>
              <a:gd name="connsiteX10" fmla="*/ 764011 w 2983865"/>
              <a:gd name="connsiteY10" fmla="*/ 2195950 h 2195950"/>
              <a:gd name="connsiteX11" fmla="*/ 764011 w 2983865"/>
              <a:gd name="connsiteY11" fmla="*/ 2195950 h 2195950"/>
              <a:gd name="connsiteX12" fmla="*/ 320040 w 2983865"/>
              <a:gd name="connsiteY12" fmla="*/ 2195950 h 2195950"/>
              <a:gd name="connsiteX13" fmla="*/ 320040 w 2983865"/>
              <a:gd name="connsiteY13" fmla="*/ 1859797 h 2195950"/>
              <a:gd name="connsiteX14" fmla="*/ 320040 w 2983865"/>
              <a:gd name="connsiteY14" fmla="*/ 1715732 h 2195950"/>
              <a:gd name="connsiteX15" fmla="*/ 541020 w 2983865"/>
              <a:gd name="connsiteY15" fmla="*/ 1631912 h 2195950"/>
              <a:gd name="connsiteX16" fmla="*/ 0 w 2983865"/>
              <a:gd name="connsiteY16" fmla="*/ 781488 h 2195950"/>
              <a:gd name="connsiteX0" fmla="*/ 0 w 2983865"/>
              <a:gd name="connsiteY0" fmla="*/ 781488 h 2195950"/>
              <a:gd name="connsiteX1" fmla="*/ 764011 w 2983865"/>
              <a:gd name="connsiteY1" fmla="*/ 1619688 h 2195950"/>
              <a:gd name="connsiteX2" fmla="*/ 308586 w 2983865"/>
              <a:gd name="connsiteY2" fmla="*/ 0 h 2195950"/>
              <a:gd name="connsiteX3" fmla="*/ 1429967 w 2983865"/>
              <a:gd name="connsiteY3" fmla="*/ 1619688 h 2195950"/>
              <a:gd name="connsiteX4" fmla="*/ 2983865 w 2983865"/>
              <a:gd name="connsiteY4" fmla="*/ 1619688 h 2195950"/>
              <a:gd name="connsiteX5" fmla="*/ 2983865 w 2983865"/>
              <a:gd name="connsiteY5" fmla="*/ 1715732 h 2195950"/>
              <a:gd name="connsiteX6" fmla="*/ 2983865 w 2983865"/>
              <a:gd name="connsiteY6" fmla="*/ 1715732 h 2195950"/>
              <a:gd name="connsiteX7" fmla="*/ 2983865 w 2983865"/>
              <a:gd name="connsiteY7" fmla="*/ 1859797 h 2195950"/>
              <a:gd name="connsiteX8" fmla="*/ 2983865 w 2983865"/>
              <a:gd name="connsiteY8" fmla="*/ 2195950 h 2195950"/>
              <a:gd name="connsiteX9" fmla="*/ 1429967 w 2983865"/>
              <a:gd name="connsiteY9" fmla="*/ 2195950 h 2195950"/>
              <a:gd name="connsiteX10" fmla="*/ 764011 w 2983865"/>
              <a:gd name="connsiteY10" fmla="*/ 2195950 h 2195950"/>
              <a:gd name="connsiteX11" fmla="*/ 764011 w 2983865"/>
              <a:gd name="connsiteY11" fmla="*/ 2195950 h 2195950"/>
              <a:gd name="connsiteX12" fmla="*/ 320040 w 2983865"/>
              <a:gd name="connsiteY12" fmla="*/ 2195950 h 2195950"/>
              <a:gd name="connsiteX13" fmla="*/ 320040 w 2983865"/>
              <a:gd name="connsiteY13" fmla="*/ 1859797 h 2195950"/>
              <a:gd name="connsiteX14" fmla="*/ 320040 w 2983865"/>
              <a:gd name="connsiteY14" fmla="*/ 1654772 h 2195950"/>
              <a:gd name="connsiteX15" fmla="*/ 541020 w 2983865"/>
              <a:gd name="connsiteY15" fmla="*/ 1631912 h 2195950"/>
              <a:gd name="connsiteX16" fmla="*/ 0 w 2983865"/>
              <a:gd name="connsiteY16" fmla="*/ 781488 h 2195950"/>
              <a:gd name="connsiteX0" fmla="*/ 0 w 2983865"/>
              <a:gd name="connsiteY0" fmla="*/ 781488 h 2195950"/>
              <a:gd name="connsiteX1" fmla="*/ 764011 w 2983865"/>
              <a:gd name="connsiteY1" fmla="*/ 1619688 h 2195950"/>
              <a:gd name="connsiteX2" fmla="*/ 308586 w 2983865"/>
              <a:gd name="connsiteY2" fmla="*/ 0 h 2195950"/>
              <a:gd name="connsiteX3" fmla="*/ 1429967 w 2983865"/>
              <a:gd name="connsiteY3" fmla="*/ 1619688 h 2195950"/>
              <a:gd name="connsiteX4" fmla="*/ 2983865 w 2983865"/>
              <a:gd name="connsiteY4" fmla="*/ 1619688 h 2195950"/>
              <a:gd name="connsiteX5" fmla="*/ 2983865 w 2983865"/>
              <a:gd name="connsiteY5" fmla="*/ 1715732 h 2195950"/>
              <a:gd name="connsiteX6" fmla="*/ 2983865 w 2983865"/>
              <a:gd name="connsiteY6" fmla="*/ 1715732 h 2195950"/>
              <a:gd name="connsiteX7" fmla="*/ 2983865 w 2983865"/>
              <a:gd name="connsiteY7" fmla="*/ 1859797 h 2195950"/>
              <a:gd name="connsiteX8" fmla="*/ 2983865 w 2983865"/>
              <a:gd name="connsiteY8" fmla="*/ 2195950 h 2195950"/>
              <a:gd name="connsiteX9" fmla="*/ 1429967 w 2983865"/>
              <a:gd name="connsiteY9" fmla="*/ 2195950 h 2195950"/>
              <a:gd name="connsiteX10" fmla="*/ 764011 w 2983865"/>
              <a:gd name="connsiteY10" fmla="*/ 2195950 h 2195950"/>
              <a:gd name="connsiteX11" fmla="*/ 764011 w 2983865"/>
              <a:gd name="connsiteY11" fmla="*/ 2195950 h 2195950"/>
              <a:gd name="connsiteX12" fmla="*/ 320040 w 2983865"/>
              <a:gd name="connsiteY12" fmla="*/ 2195950 h 2195950"/>
              <a:gd name="connsiteX13" fmla="*/ 320040 w 2983865"/>
              <a:gd name="connsiteY13" fmla="*/ 1859797 h 2195950"/>
              <a:gd name="connsiteX14" fmla="*/ 312420 w 2983865"/>
              <a:gd name="connsiteY14" fmla="*/ 1609052 h 2195950"/>
              <a:gd name="connsiteX15" fmla="*/ 541020 w 2983865"/>
              <a:gd name="connsiteY15" fmla="*/ 1631912 h 2195950"/>
              <a:gd name="connsiteX16" fmla="*/ 0 w 2983865"/>
              <a:gd name="connsiteY16" fmla="*/ 781488 h 2195950"/>
              <a:gd name="connsiteX0" fmla="*/ 0 w 2983865"/>
              <a:gd name="connsiteY0" fmla="*/ 781488 h 2195950"/>
              <a:gd name="connsiteX1" fmla="*/ 764011 w 2983865"/>
              <a:gd name="connsiteY1" fmla="*/ 1619688 h 2195950"/>
              <a:gd name="connsiteX2" fmla="*/ 308586 w 2983865"/>
              <a:gd name="connsiteY2" fmla="*/ 0 h 2195950"/>
              <a:gd name="connsiteX3" fmla="*/ 1429967 w 2983865"/>
              <a:gd name="connsiteY3" fmla="*/ 1619688 h 2195950"/>
              <a:gd name="connsiteX4" fmla="*/ 2983865 w 2983865"/>
              <a:gd name="connsiteY4" fmla="*/ 1619688 h 2195950"/>
              <a:gd name="connsiteX5" fmla="*/ 2983865 w 2983865"/>
              <a:gd name="connsiteY5" fmla="*/ 1715732 h 2195950"/>
              <a:gd name="connsiteX6" fmla="*/ 2983865 w 2983865"/>
              <a:gd name="connsiteY6" fmla="*/ 1715732 h 2195950"/>
              <a:gd name="connsiteX7" fmla="*/ 2983865 w 2983865"/>
              <a:gd name="connsiteY7" fmla="*/ 1859797 h 2195950"/>
              <a:gd name="connsiteX8" fmla="*/ 2983865 w 2983865"/>
              <a:gd name="connsiteY8" fmla="*/ 2195950 h 2195950"/>
              <a:gd name="connsiteX9" fmla="*/ 1429967 w 2983865"/>
              <a:gd name="connsiteY9" fmla="*/ 2195950 h 2195950"/>
              <a:gd name="connsiteX10" fmla="*/ 764011 w 2983865"/>
              <a:gd name="connsiteY10" fmla="*/ 2195950 h 2195950"/>
              <a:gd name="connsiteX11" fmla="*/ 764011 w 2983865"/>
              <a:gd name="connsiteY11" fmla="*/ 2195950 h 2195950"/>
              <a:gd name="connsiteX12" fmla="*/ 320040 w 2983865"/>
              <a:gd name="connsiteY12" fmla="*/ 2195950 h 2195950"/>
              <a:gd name="connsiteX13" fmla="*/ 320040 w 2983865"/>
              <a:gd name="connsiteY13" fmla="*/ 1859797 h 2195950"/>
              <a:gd name="connsiteX14" fmla="*/ 312420 w 2983865"/>
              <a:gd name="connsiteY14" fmla="*/ 1647152 h 2195950"/>
              <a:gd name="connsiteX15" fmla="*/ 541020 w 2983865"/>
              <a:gd name="connsiteY15" fmla="*/ 1631912 h 2195950"/>
              <a:gd name="connsiteX16" fmla="*/ 0 w 2983865"/>
              <a:gd name="connsiteY16" fmla="*/ 781488 h 2195950"/>
              <a:gd name="connsiteX0" fmla="*/ 0 w 2983865"/>
              <a:gd name="connsiteY0" fmla="*/ 781488 h 2195950"/>
              <a:gd name="connsiteX1" fmla="*/ 764011 w 2983865"/>
              <a:gd name="connsiteY1" fmla="*/ 1619688 h 2195950"/>
              <a:gd name="connsiteX2" fmla="*/ 308586 w 2983865"/>
              <a:gd name="connsiteY2" fmla="*/ 0 h 2195950"/>
              <a:gd name="connsiteX3" fmla="*/ 1429967 w 2983865"/>
              <a:gd name="connsiteY3" fmla="*/ 1619688 h 2195950"/>
              <a:gd name="connsiteX4" fmla="*/ 2983865 w 2983865"/>
              <a:gd name="connsiteY4" fmla="*/ 1619688 h 2195950"/>
              <a:gd name="connsiteX5" fmla="*/ 2983865 w 2983865"/>
              <a:gd name="connsiteY5" fmla="*/ 1715732 h 2195950"/>
              <a:gd name="connsiteX6" fmla="*/ 2983865 w 2983865"/>
              <a:gd name="connsiteY6" fmla="*/ 1715732 h 2195950"/>
              <a:gd name="connsiteX7" fmla="*/ 2983865 w 2983865"/>
              <a:gd name="connsiteY7" fmla="*/ 1859797 h 2195950"/>
              <a:gd name="connsiteX8" fmla="*/ 2983865 w 2983865"/>
              <a:gd name="connsiteY8" fmla="*/ 2195950 h 2195950"/>
              <a:gd name="connsiteX9" fmla="*/ 1429967 w 2983865"/>
              <a:gd name="connsiteY9" fmla="*/ 2195950 h 2195950"/>
              <a:gd name="connsiteX10" fmla="*/ 764011 w 2983865"/>
              <a:gd name="connsiteY10" fmla="*/ 2195950 h 2195950"/>
              <a:gd name="connsiteX11" fmla="*/ 764011 w 2983865"/>
              <a:gd name="connsiteY11" fmla="*/ 2195950 h 2195950"/>
              <a:gd name="connsiteX12" fmla="*/ 320040 w 2983865"/>
              <a:gd name="connsiteY12" fmla="*/ 2195950 h 2195950"/>
              <a:gd name="connsiteX13" fmla="*/ 320040 w 2983865"/>
              <a:gd name="connsiteY13" fmla="*/ 1859797 h 2195950"/>
              <a:gd name="connsiteX14" fmla="*/ 312420 w 2983865"/>
              <a:gd name="connsiteY14" fmla="*/ 1647152 h 2195950"/>
              <a:gd name="connsiteX15" fmla="*/ 541020 w 2983865"/>
              <a:gd name="connsiteY15" fmla="*/ 1654772 h 2195950"/>
              <a:gd name="connsiteX16" fmla="*/ 0 w 2983865"/>
              <a:gd name="connsiteY16" fmla="*/ 781488 h 21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3865" h="2195950">
                <a:moveTo>
                  <a:pt x="0" y="781488"/>
                </a:moveTo>
                <a:lnTo>
                  <a:pt x="764011" y="1619688"/>
                </a:lnTo>
                <a:lnTo>
                  <a:pt x="308586" y="0"/>
                </a:lnTo>
                <a:lnTo>
                  <a:pt x="1429967" y="1619688"/>
                </a:lnTo>
                <a:lnTo>
                  <a:pt x="2983865" y="1619688"/>
                </a:lnTo>
                <a:lnTo>
                  <a:pt x="2983865" y="1715732"/>
                </a:lnTo>
                <a:lnTo>
                  <a:pt x="2983865" y="1715732"/>
                </a:lnTo>
                <a:lnTo>
                  <a:pt x="2983865" y="1859797"/>
                </a:lnTo>
                <a:lnTo>
                  <a:pt x="2983865" y="2195950"/>
                </a:lnTo>
                <a:lnTo>
                  <a:pt x="1429967" y="2195950"/>
                </a:lnTo>
                <a:lnTo>
                  <a:pt x="764011" y="2195950"/>
                </a:lnTo>
                <a:lnTo>
                  <a:pt x="764011" y="2195950"/>
                </a:lnTo>
                <a:lnTo>
                  <a:pt x="320040" y="2195950"/>
                </a:lnTo>
                <a:lnTo>
                  <a:pt x="320040" y="1859797"/>
                </a:lnTo>
                <a:lnTo>
                  <a:pt x="312420" y="1647152"/>
                </a:lnTo>
                <a:lnTo>
                  <a:pt x="541020" y="1654772"/>
                </a:lnTo>
                <a:lnTo>
                  <a:pt x="0" y="78148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 b="1" dirty="0" smtClean="0">
              <a:solidFill>
                <a:srgbClr val="800000"/>
              </a:solidFill>
            </a:endParaRPr>
          </a:p>
          <a:p>
            <a:pPr algn="ctr"/>
            <a:endParaRPr lang="en-US" sz="1100" b="1" dirty="0">
              <a:solidFill>
                <a:srgbClr val="800000"/>
              </a:solidFill>
            </a:endParaRPr>
          </a:p>
          <a:p>
            <a:pPr algn="ctr"/>
            <a:endParaRPr lang="en-US" sz="1100" b="1" dirty="0" smtClean="0">
              <a:solidFill>
                <a:srgbClr val="800000"/>
              </a:solidFill>
            </a:endParaRPr>
          </a:p>
          <a:p>
            <a:pPr algn="ctr"/>
            <a:endParaRPr lang="en-US" sz="1100" b="1" dirty="0">
              <a:solidFill>
                <a:srgbClr val="800000"/>
              </a:solidFill>
            </a:endParaRPr>
          </a:p>
          <a:p>
            <a:pPr algn="ctr"/>
            <a:endParaRPr lang="en-US" sz="1100" b="1" dirty="0" smtClean="0">
              <a:solidFill>
                <a:srgbClr val="800000"/>
              </a:solidFill>
            </a:endParaRPr>
          </a:p>
          <a:p>
            <a:pPr algn="ctr"/>
            <a:endParaRPr lang="en-US" sz="1100" b="1" dirty="0">
              <a:solidFill>
                <a:srgbClr val="800000"/>
              </a:solidFill>
            </a:endParaRPr>
          </a:p>
          <a:p>
            <a:pPr algn="ctr"/>
            <a:endParaRPr lang="en-US" sz="1100" b="1" dirty="0" smtClean="0">
              <a:solidFill>
                <a:srgbClr val="800000"/>
              </a:solidFill>
            </a:endParaRPr>
          </a:p>
          <a:p>
            <a:pPr algn="ctr"/>
            <a:endParaRPr lang="en-US" sz="1100" b="1" dirty="0">
              <a:solidFill>
                <a:srgbClr val="800000"/>
              </a:solidFill>
            </a:endParaRPr>
          </a:p>
          <a:p>
            <a:pPr algn="ctr"/>
            <a:endParaRPr lang="en-US" sz="11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1100" b="1" dirty="0" smtClean="0">
                <a:solidFill>
                  <a:srgbClr val="800000"/>
                </a:solidFill>
              </a:rPr>
              <a:t>             </a:t>
            </a:r>
            <a:r>
              <a:rPr lang="ru-RU" sz="1100" b="1" dirty="0" smtClean="0">
                <a:solidFill>
                  <a:srgbClr val="800000"/>
                </a:solidFill>
              </a:rPr>
              <a:t>Проекты складов, прошедшие гос. экспертизу. Общая площадь 18000кв.м. и 20500кв.м.</a:t>
            </a:r>
            <a:endParaRPr lang="en-US" sz="11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а с улицами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28626"/>
            <a:ext cx="9144000" cy="56213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Freeform 11"/>
          <p:cNvSpPr>
            <a:spLocks/>
          </p:cNvSpPr>
          <p:nvPr/>
        </p:nvSpPr>
        <p:spPr bwMode="auto">
          <a:xfrm>
            <a:off x="987728" y="881062"/>
            <a:ext cx="1063625" cy="581025"/>
          </a:xfrm>
          <a:custGeom>
            <a:avLst/>
            <a:gdLst>
              <a:gd name="T0" fmla="*/ 2147483647 w 645"/>
              <a:gd name="T1" fmla="*/ 2147483647 h 380"/>
              <a:gd name="T2" fmla="*/ 2147483647 w 645"/>
              <a:gd name="T3" fmla="*/ 2147483647 h 380"/>
              <a:gd name="T4" fmla="*/ 2147483647 w 645"/>
              <a:gd name="T5" fmla="*/ 2147483647 h 380"/>
              <a:gd name="T6" fmla="*/ 2147483647 w 645"/>
              <a:gd name="T7" fmla="*/ 2147483647 h 380"/>
              <a:gd name="T8" fmla="*/ 2147483647 w 645"/>
              <a:gd name="T9" fmla="*/ 2147483647 h 380"/>
              <a:gd name="T10" fmla="*/ 2147483647 w 645"/>
              <a:gd name="T11" fmla="*/ 2147483647 h 380"/>
              <a:gd name="T12" fmla="*/ 2147483647 w 645"/>
              <a:gd name="T13" fmla="*/ 2147483647 h 380"/>
              <a:gd name="T14" fmla="*/ 2147483647 w 645"/>
              <a:gd name="T15" fmla="*/ 2147483647 h 380"/>
              <a:gd name="T16" fmla="*/ 2147483647 w 645"/>
              <a:gd name="T17" fmla="*/ 2147483647 h 380"/>
              <a:gd name="T18" fmla="*/ 2147483647 w 645"/>
              <a:gd name="T19" fmla="*/ 2147483647 h 380"/>
              <a:gd name="T20" fmla="*/ 2147483647 w 645"/>
              <a:gd name="T21" fmla="*/ 2147483647 h 380"/>
              <a:gd name="T22" fmla="*/ 2147483647 w 645"/>
              <a:gd name="T23" fmla="*/ 2147483647 h 380"/>
              <a:gd name="T24" fmla="*/ 2147483647 w 645"/>
              <a:gd name="T25" fmla="*/ 2147483647 h 380"/>
              <a:gd name="T26" fmla="*/ 2147483647 w 645"/>
              <a:gd name="T27" fmla="*/ 2147483647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45"/>
              <a:gd name="T43" fmla="*/ 0 h 380"/>
              <a:gd name="T44" fmla="*/ 645 w 645"/>
              <a:gd name="T45" fmla="*/ 380 h 3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45" h="380">
                <a:moveTo>
                  <a:pt x="175" y="56"/>
                </a:moveTo>
                <a:cubicBezTo>
                  <a:pt x="223" y="52"/>
                  <a:pt x="230" y="0"/>
                  <a:pt x="301" y="38"/>
                </a:cubicBezTo>
                <a:cubicBezTo>
                  <a:pt x="372" y="76"/>
                  <a:pt x="559" y="238"/>
                  <a:pt x="602" y="287"/>
                </a:cubicBezTo>
                <a:cubicBezTo>
                  <a:pt x="645" y="336"/>
                  <a:pt x="571" y="322"/>
                  <a:pt x="557" y="332"/>
                </a:cubicBezTo>
                <a:cubicBezTo>
                  <a:pt x="543" y="342"/>
                  <a:pt x="532" y="336"/>
                  <a:pt x="517" y="344"/>
                </a:cubicBezTo>
                <a:cubicBezTo>
                  <a:pt x="502" y="352"/>
                  <a:pt x="490" y="380"/>
                  <a:pt x="466" y="378"/>
                </a:cubicBezTo>
                <a:cubicBezTo>
                  <a:pt x="442" y="376"/>
                  <a:pt x="390" y="347"/>
                  <a:pt x="375" y="332"/>
                </a:cubicBezTo>
                <a:cubicBezTo>
                  <a:pt x="360" y="317"/>
                  <a:pt x="398" y="317"/>
                  <a:pt x="375" y="287"/>
                </a:cubicBezTo>
                <a:cubicBezTo>
                  <a:pt x="352" y="257"/>
                  <a:pt x="273" y="175"/>
                  <a:pt x="235" y="152"/>
                </a:cubicBezTo>
                <a:cubicBezTo>
                  <a:pt x="197" y="129"/>
                  <a:pt x="170" y="159"/>
                  <a:pt x="148" y="151"/>
                </a:cubicBezTo>
                <a:cubicBezTo>
                  <a:pt x="126" y="143"/>
                  <a:pt x="126" y="113"/>
                  <a:pt x="103" y="105"/>
                </a:cubicBezTo>
                <a:cubicBezTo>
                  <a:pt x="80" y="97"/>
                  <a:pt x="24" y="109"/>
                  <a:pt x="12" y="105"/>
                </a:cubicBezTo>
                <a:cubicBezTo>
                  <a:pt x="0" y="101"/>
                  <a:pt x="4" y="88"/>
                  <a:pt x="31" y="80"/>
                </a:cubicBezTo>
                <a:cubicBezTo>
                  <a:pt x="58" y="72"/>
                  <a:pt x="145" y="61"/>
                  <a:pt x="175" y="56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2" name="Freeform 12"/>
          <p:cNvSpPr>
            <a:spLocks/>
          </p:cNvSpPr>
          <p:nvPr/>
        </p:nvSpPr>
        <p:spPr bwMode="auto">
          <a:xfrm>
            <a:off x="1691680" y="1257299"/>
            <a:ext cx="7090370" cy="4835997"/>
          </a:xfrm>
          <a:custGeom>
            <a:avLst/>
            <a:gdLst>
              <a:gd name="T0" fmla="*/ 0 w 4597"/>
              <a:gd name="T1" fmla="*/ 0 h 3474"/>
              <a:gd name="T2" fmla="*/ 2147483647 w 4597"/>
              <a:gd name="T3" fmla="*/ 2147483647 h 3474"/>
              <a:gd name="T4" fmla="*/ 2147483647 w 4597"/>
              <a:gd name="T5" fmla="*/ 2147483647 h 3474"/>
              <a:gd name="T6" fmla="*/ 2147483647 w 4597"/>
              <a:gd name="T7" fmla="*/ 2147483647 h 3474"/>
              <a:gd name="T8" fmla="*/ 2147483647 w 4597"/>
              <a:gd name="T9" fmla="*/ 2147483647 h 3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97"/>
              <a:gd name="T16" fmla="*/ 0 h 3474"/>
              <a:gd name="T17" fmla="*/ 4597 w 4597"/>
              <a:gd name="T18" fmla="*/ 3474 h 34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97" h="3474">
                <a:moveTo>
                  <a:pt x="0" y="0"/>
                </a:moveTo>
                <a:cubicBezTo>
                  <a:pt x="145" y="75"/>
                  <a:pt x="633" y="366"/>
                  <a:pt x="877" y="451"/>
                </a:cubicBezTo>
                <a:cubicBezTo>
                  <a:pt x="1121" y="536"/>
                  <a:pt x="928" y="81"/>
                  <a:pt x="1465" y="507"/>
                </a:cubicBezTo>
                <a:cubicBezTo>
                  <a:pt x="2002" y="933"/>
                  <a:pt x="3605" y="2536"/>
                  <a:pt x="4101" y="3005"/>
                </a:cubicBezTo>
                <a:cubicBezTo>
                  <a:pt x="4597" y="3474"/>
                  <a:pt x="4369" y="3254"/>
                  <a:pt x="4439" y="331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Freeform 13"/>
          <p:cNvSpPr>
            <a:spLocks/>
          </p:cNvSpPr>
          <p:nvPr/>
        </p:nvSpPr>
        <p:spPr bwMode="auto">
          <a:xfrm>
            <a:off x="1781175" y="1323974"/>
            <a:ext cx="5959178" cy="4725990"/>
          </a:xfrm>
          <a:custGeom>
            <a:avLst/>
            <a:gdLst>
              <a:gd name="T0" fmla="*/ 0 w 3988"/>
              <a:gd name="T1" fmla="*/ 0 h 3582"/>
              <a:gd name="T2" fmla="*/ 2147483647 w 3988"/>
              <a:gd name="T3" fmla="*/ 2147483647 h 3582"/>
              <a:gd name="T4" fmla="*/ 2147483647 w 3988"/>
              <a:gd name="T5" fmla="*/ 2147483647 h 3582"/>
              <a:gd name="T6" fmla="*/ 2147483647 w 3988"/>
              <a:gd name="T7" fmla="*/ 2147483647 h 3582"/>
              <a:gd name="T8" fmla="*/ 2147483647 w 3988"/>
              <a:gd name="T9" fmla="*/ 2147483647 h 3582"/>
              <a:gd name="T10" fmla="*/ 2147483647 w 3988"/>
              <a:gd name="T11" fmla="*/ 2147483647 h 3582"/>
              <a:gd name="T12" fmla="*/ 2147483647 w 3988"/>
              <a:gd name="T13" fmla="*/ 2147483647 h 3582"/>
              <a:gd name="T14" fmla="*/ 2147483647 w 3988"/>
              <a:gd name="T15" fmla="*/ 2147483647 h 3582"/>
              <a:gd name="T16" fmla="*/ 2147483647 w 3988"/>
              <a:gd name="T17" fmla="*/ 2147483647 h 3582"/>
              <a:gd name="T18" fmla="*/ 2147483647 w 3988"/>
              <a:gd name="T19" fmla="*/ 2147483647 h 3582"/>
              <a:gd name="T20" fmla="*/ 2147483647 w 3988"/>
              <a:gd name="T21" fmla="*/ 2147483647 h 3582"/>
              <a:gd name="T22" fmla="*/ 2147483647 w 3988"/>
              <a:gd name="T23" fmla="*/ 2147483647 h 35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88"/>
              <a:gd name="T37" fmla="*/ 0 h 3582"/>
              <a:gd name="T38" fmla="*/ 3988 w 3988"/>
              <a:gd name="T39" fmla="*/ 3582 h 35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88" h="3582">
                <a:moveTo>
                  <a:pt x="0" y="0"/>
                </a:moveTo>
                <a:cubicBezTo>
                  <a:pt x="125" y="77"/>
                  <a:pt x="522" y="380"/>
                  <a:pt x="751" y="457"/>
                </a:cubicBezTo>
                <a:cubicBezTo>
                  <a:pt x="980" y="534"/>
                  <a:pt x="1236" y="395"/>
                  <a:pt x="1371" y="464"/>
                </a:cubicBezTo>
                <a:cubicBezTo>
                  <a:pt x="1506" y="533"/>
                  <a:pt x="1547" y="729"/>
                  <a:pt x="1559" y="871"/>
                </a:cubicBezTo>
                <a:cubicBezTo>
                  <a:pt x="1571" y="1013"/>
                  <a:pt x="1344" y="1113"/>
                  <a:pt x="1446" y="1315"/>
                </a:cubicBezTo>
                <a:cubicBezTo>
                  <a:pt x="1548" y="1517"/>
                  <a:pt x="1902" y="1953"/>
                  <a:pt x="2172" y="2085"/>
                </a:cubicBezTo>
                <a:cubicBezTo>
                  <a:pt x="2442" y="2217"/>
                  <a:pt x="2831" y="2119"/>
                  <a:pt x="3068" y="2110"/>
                </a:cubicBezTo>
                <a:cubicBezTo>
                  <a:pt x="3305" y="2101"/>
                  <a:pt x="3509" y="1954"/>
                  <a:pt x="3594" y="2029"/>
                </a:cubicBezTo>
                <a:cubicBezTo>
                  <a:pt x="3679" y="2104"/>
                  <a:pt x="3538" y="2406"/>
                  <a:pt x="3575" y="2561"/>
                </a:cubicBezTo>
                <a:cubicBezTo>
                  <a:pt x="3612" y="2716"/>
                  <a:pt x="3769" y="2855"/>
                  <a:pt x="3819" y="2962"/>
                </a:cubicBezTo>
                <a:cubicBezTo>
                  <a:pt x="3869" y="3069"/>
                  <a:pt x="3847" y="3103"/>
                  <a:pt x="3875" y="3206"/>
                </a:cubicBezTo>
                <a:cubicBezTo>
                  <a:pt x="3903" y="3309"/>
                  <a:pt x="3965" y="3504"/>
                  <a:pt x="3988" y="3582"/>
                </a:cubicBezTo>
              </a:path>
            </a:pathLst>
          </a:custGeom>
          <a:noFill/>
          <a:ln w="63500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4" name="Text Box 14"/>
          <p:cNvSpPr txBox="1">
            <a:spLocks noChangeArrowheads="1"/>
          </p:cNvSpPr>
          <p:nvPr/>
        </p:nvSpPr>
        <p:spPr bwMode="auto">
          <a:xfrm rot="2589227">
            <a:off x="3775075" y="2997200"/>
            <a:ext cx="277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latin typeface="Verdana" pitchFamily="34" charset="0"/>
              </a:rPr>
              <a:t>Московское шоссе</a:t>
            </a:r>
          </a:p>
        </p:txBody>
      </p:sp>
      <p:sp>
        <p:nvSpPr>
          <p:cNvPr id="37895" name="Text Box 15"/>
          <p:cNvSpPr txBox="1">
            <a:spLocks noChangeArrowheads="1"/>
          </p:cNvSpPr>
          <p:nvPr/>
        </p:nvSpPr>
        <p:spPr bwMode="auto">
          <a:xfrm>
            <a:off x="4941888" y="4220008"/>
            <a:ext cx="1922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latin typeface="Verdana" pitchFamily="34" charset="0"/>
              </a:rPr>
              <a:t>Железная дорога</a:t>
            </a:r>
          </a:p>
        </p:txBody>
      </p:sp>
      <p:sp>
        <p:nvSpPr>
          <p:cNvPr id="37896" name="Text Box 16"/>
          <p:cNvSpPr txBox="1">
            <a:spLocks noChangeArrowheads="1"/>
          </p:cNvSpPr>
          <p:nvPr/>
        </p:nvSpPr>
        <p:spPr bwMode="auto">
          <a:xfrm>
            <a:off x="7402512" y="4209213"/>
            <a:ext cx="1379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latin typeface="Verdana" pitchFamily="34" charset="0"/>
              </a:rPr>
              <a:t>Шушары</a:t>
            </a:r>
          </a:p>
        </p:txBody>
      </p:sp>
      <p:sp>
        <p:nvSpPr>
          <p:cNvPr id="37897" name="Text Box 17"/>
          <p:cNvSpPr txBox="1">
            <a:spLocks noChangeArrowheads="1"/>
          </p:cNvSpPr>
          <p:nvPr/>
        </p:nvSpPr>
        <p:spPr bwMode="auto">
          <a:xfrm>
            <a:off x="7624763" y="4941168"/>
            <a:ext cx="1579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latin typeface="Verdana" pitchFamily="34" charset="0"/>
              </a:rPr>
              <a:t>Логистика- терминал</a:t>
            </a:r>
          </a:p>
        </p:txBody>
      </p:sp>
      <p:sp>
        <p:nvSpPr>
          <p:cNvPr id="37898" name="Freeform 18" descr="Широкий диагональный 2"/>
          <p:cNvSpPr>
            <a:spLocks/>
          </p:cNvSpPr>
          <p:nvPr/>
        </p:nvSpPr>
        <p:spPr bwMode="auto">
          <a:xfrm rot="20708191">
            <a:off x="7538867" y="5100639"/>
            <a:ext cx="855663" cy="949325"/>
          </a:xfrm>
          <a:custGeom>
            <a:avLst/>
            <a:gdLst>
              <a:gd name="T0" fmla="*/ 2147483647 w 538"/>
              <a:gd name="T1" fmla="*/ 2147483647 h 361"/>
              <a:gd name="T2" fmla="*/ 2147483647 w 538"/>
              <a:gd name="T3" fmla="*/ 2147483647 h 361"/>
              <a:gd name="T4" fmla="*/ 2147483647 w 538"/>
              <a:gd name="T5" fmla="*/ 2147483647 h 361"/>
              <a:gd name="T6" fmla="*/ 2147483647 w 538"/>
              <a:gd name="T7" fmla="*/ 2147483647 h 361"/>
              <a:gd name="T8" fmla="*/ 2147483647 w 538"/>
              <a:gd name="T9" fmla="*/ 2147483647 h 361"/>
              <a:gd name="T10" fmla="*/ 2147483647 w 538"/>
              <a:gd name="T11" fmla="*/ 2147483647 h 361"/>
              <a:gd name="T12" fmla="*/ 2147483647 w 538"/>
              <a:gd name="T13" fmla="*/ 2147483647 h 361"/>
              <a:gd name="T14" fmla="*/ 2147483647 w 538"/>
              <a:gd name="T15" fmla="*/ 2147483647 h 361"/>
              <a:gd name="T16" fmla="*/ 2147483647 w 538"/>
              <a:gd name="T17" fmla="*/ 2147483647 h 361"/>
              <a:gd name="T18" fmla="*/ 2147483647 w 538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8"/>
              <a:gd name="T31" fmla="*/ 0 h 361"/>
              <a:gd name="T32" fmla="*/ 538 w 538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8" h="361">
                <a:moveTo>
                  <a:pt x="12" y="19"/>
                </a:moveTo>
                <a:cubicBezTo>
                  <a:pt x="46" y="21"/>
                  <a:pt x="111" y="0"/>
                  <a:pt x="144" y="7"/>
                </a:cubicBezTo>
                <a:cubicBezTo>
                  <a:pt x="152" y="9"/>
                  <a:pt x="208" y="74"/>
                  <a:pt x="210" y="79"/>
                </a:cubicBezTo>
                <a:cubicBezTo>
                  <a:pt x="235" y="105"/>
                  <a:pt x="271" y="140"/>
                  <a:pt x="294" y="163"/>
                </a:cubicBezTo>
                <a:cubicBezTo>
                  <a:pt x="310" y="178"/>
                  <a:pt x="333" y="205"/>
                  <a:pt x="348" y="217"/>
                </a:cubicBezTo>
                <a:cubicBezTo>
                  <a:pt x="384" y="250"/>
                  <a:pt x="538" y="338"/>
                  <a:pt x="510" y="361"/>
                </a:cubicBezTo>
                <a:cubicBezTo>
                  <a:pt x="400" y="361"/>
                  <a:pt x="290" y="357"/>
                  <a:pt x="180" y="355"/>
                </a:cubicBezTo>
                <a:cubicBezTo>
                  <a:pt x="164" y="331"/>
                  <a:pt x="129" y="293"/>
                  <a:pt x="120" y="265"/>
                </a:cubicBezTo>
                <a:cubicBezTo>
                  <a:pt x="106" y="222"/>
                  <a:pt x="86" y="182"/>
                  <a:pt x="72" y="139"/>
                </a:cubicBezTo>
                <a:cubicBezTo>
                  <a:pt x="59" y="95"/>
                  <a:pt x="0" y="41"/>
                  <a:pt x="12" y="19"/>
                </a:cubicBez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Text Box 19"/>
          <p:cNvSpPr txBox="1">
            <a:spLocks noChangeArrowheads="1"/>
          </p:cNvSpPr>
          <p:nvPr/>
        </p:nvSpPr>
        <p:spPr bwMode="auto">
          <a:xfrm>
            <a:off x="3970982" y="431800"/>
            <a:ext cx="1579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err="1">
                <a:latin typeface="Verdana" pitchFamily="34" charset="0"/>
              </a:rPr>
              <a:t>С.Петербург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37900" name="Text Box 20"/>
          <p:cNvSpPr txBox="1">
            <a:spLocks noChangeArrowheads="1"/>
          </p:cNvSpPr>
          <p:nvPr/>
        </p:nvSpPr>
        <p:spPr bwMode="auto">
          <a:xfrm>
            <a:off x="647209" y="628650"/>
            <a:ext cx="681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latin typeface="Verdana" pitchFamily="34" charset="0"/>
              </a:rPr>
              <a:t>ПКТ</a:t>
            </a:r>
          </a:p>
        </p:txBody>
      </p:sp>
      <p:pic>
        <p:nvPicPr>
          <p:cNvPr id="37901" name="Picture 14" descr="Изображение 0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6702"/>
            <a:ext cx="331311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Рисунок 14" descr="DSC0635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28625"/>
            <a:ext cx="335756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Прямоугольник 15"/>
          <p:cNvSpPr>
            <a:spLocks noChangeArrowheads="1"/>
          </p:cNvSpPr>
          <p:nvPr/>
        </p:nvSpPr>
        <p:spPr bwMode="auto">
          <a:xfrm>
            <a:off x="3203848" y="4765675"/>
            <a:ext cx="3286125" cy="10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1100" b="1" dirty="0">
                <a:solidFill>
                  <a:srgbClr val="800000"/>
                </a:solidFill>
              </a:rPr>
              <a:t>Расстояние до</a:t>
            </a:r>
            <a:r>
              <a:rPr lang="en-US" sz="1100" b="1" dirty="0">
                <a:solidFill>
                  <a:srgbClr val="800000"/>
                </a:solidFill>
              </a:rPr>
              <a:t>: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100" b="1" dirty="0">
                <a:solidFill>
                  <a:srgbClr val="800000"/>
                </a:solidFill>
              </a:rPr>
              <a:t> </a:t>
            </a:r>
            <a:r>
              <a:rPr lang="ru-RU" sz="1100" b="1" dirty="0">
                <a:solidFill>
                  <a:srgbClr val="800000"/>
                </a:solidFill>
              </a:rPr>
              <a:t> ПКТ</a:t>
            </a:r>
            <a:r>
              <a:rPr lang="en-US" sz="1100" b="1" dirty="0">
                <a:solidFill>
                  <a:srgbClr val="800000"/>
                </a:solidFill>
              </a:rPr>
              <a:t> (</a:t>
            </a:r>
            <a:r>
              <a:rPr lang="ru-RU" sz="1100" b="1" dirty="0">
                <a:solidFill>
                  <a:srgbClr val="800000"/>
                </a:solidFill>
              </a:rPr>
              <a:t>порт </a:t>
            </a:r>
            <a:r>
              <a:rPr lang="ru-RU" sz="1100" b="1" dirty="0" err="1">
                <a:solidFill>
                  <a:srgbClr val="800000"/>
                </a:solidFill>
              </a:rPr>
              <a:t>С.Петербург</a:t>
            </a:r>
            <a:r>
              <a:rPr lang="en-US" sz="1100" b="1" dirty="0">
                <a:solidFill>
                  <a:srgbClr val="800000"/>
                </a:solidFill>
              </a:rPr>
              <a:t>) </a:t>
            </a:r>
            <a:r>
              <a:rPr lang="en-US" sz="1100" b="1" dirty="0" smtClean="0">
                <a:solidFill>
                  <a:srgbClr val="800000"/>
                </a:solidFill>
              </a:rPr>
              <a:t>~ 30 </a:t>
            </a:r>
            <a:r>
              <a:rPr lang="ru-RU" sz="1100" b="1" dirty="0">
                <a:solidFill>
                  <a:srgbClr val="800000"/>
                </a:solidFill>
              </a:rPr>
              <a:t>км</a:t>
            </a:r>
            <a:endParaRPr lang="en-US" sz="1100" b="1" dirty="0">
              <a:solidFill>
                <a:srgbClr val="800000"/>
              </a:solidFill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100" b="1" dirty="0">
                <a:solidFill>
                  <a:srgbClr val="800000"/>
                </a:solidFill>
              </a:rPr>
              <a:t>  </a:t>
            </a:r>
            <a:r>
              <a:rPr lang="ru-RU" sz="1100" b="1" dirty="0">
                <a:solidFill>
                  <a:srgbClr val="800000"/>
                </a:solidFill>
              </a:rPr>
              <a:t>УЛКТ</a:t>
            </a:r>
            <a:r>
              <a:rPr lang="en-US" sz="1100" b="1" dirty="0">
                <a:solidFill>
                  <a:srgbClr val="800000"/>
                </a:solidFill>
              </a:rPr>
              <a:t> (</a:t>
            </a:r>
            <a:r>
              <a:rPr lang="ru-RU" sz="1100" b="1" dirty="0">
                <a:solidFill>
                  <a:srgbClr val="800000"/>
                </a:solidFill>
              </a:rPr>
              <a:t>порт Усть-Луга</a:t>
            </a:r>
            <a:r>
              <a:rPr lang="en-US" sz="1100" b="1" dirty="0">
                <a:solidFill>
                  <a:srgbClr val="800000"/>
                </a:solidFill>
              </a:rPr>
              <a:t>) </a:t>
            </a:r>
            <a:r>
              <a:rPr lang="en-US" sz="1100" b="1" dirty="0" smtClean="0">
                <a:solidFill>
                  <a:srgbClr val="800000"/>
                </a:solidFill>
              </a:rPr>
              <a:t>~ 160 </a:t>
            </a:r>
            <a:r>
              <a:rPr lang="ru-RU" sz="1100" b="1" dirty="0" smtClean="0">
                <a:solidFill>
                  <a:srgbClr val="800000"/>
                </a:solidFill>
              </a:rPr>
              <a:t>км</a:t>
            </a:r>
            <a:endParaRPr lang="en-US" sz="1100" b="1" dirty="0" smtClean="0">
              <a:solidFill>
                <a:srgbClr val="800000"/>
              </a:solidFill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ru-RU" sz="1100" b="1" dirty="0" smtClean="0">
                <a:solidFill>
                  <a:srgbClr val="800000"/>
                </a:solidFill>
              </a:rPr>
              <a:t>  ПЛП </a:t>
            </a:r>
            <a:r>
              <a:rPr lang="en-US" sz="1100" b="1" dirty="0">
                <a:solidFill>
                  <a:srgbClr val="800000"/>
                </a:solidFill>
              </a:rPr>
              <a:t>(</a:t>
            </a:r>
            <a:r>
              <a:rPr lang="ru-RU" sz="1100" b="1" dirty="0">
                <a:solidFill>
                  <a:srgbClr val="800000"/>
                </a:solidFill>
              </a:rPr>
              <a:t>порт </a:t>
            </a:r>
            <a:r>
              <a:rPr lang="ru-RU" sz="1100" b="1" dirty="0" err="1">
                <a:solidFill>
                  <a:srgbClr val="800000"/>
                </a:solidFill>
              </a:rPr>
              <a:t>С.Петербург</a:t>
            </a:r>
            <a:r>
              <a:rPr lang="en-US" sz="1100" b="1" dirty="0">
                <a:solidFill>
                  <a:srgbClr val="800000"/>
                </a:solidFill>
              </a:rPr>
              <a:t>) </a:t>
            </a:r>
            <a:r>
              <a:rPr lang="en-US" sz="1100" b="1" dirty="0" smtClean="0">
                <a:solidFill>
                  <a:srgbClr val="800000"/>
                </a:solidFill>
              </a:rPr>
              <a:t>~ 30 </a:t>
            </a:r>
            <a:r>
              <a:rPr lang="ru-RU" sz="1100" b="1" dirty="0" smtClean="0">
                <a:solidFill>
                  <a:srgbClr val="800000"/>
                </a:solidFill>
              </a:rPr>
              <a:t>км </a:t>
            </a:r>
            <a:endParaRPr lang="ru-RU" sz="1100" b="1" dirty="0">
              <a:solidFill>
                <a:srgbClr val="800000"/>
              </a:solidFill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100" b="1" dirty="0">
                <a:solidFill>
                  <a:srgbClr val="800000"/>
                </a:solidFill>
              </a:rPr>
              <a:t>  </a:t>
            </a:r>
            <a:r>
              <a:rPr lang="ru-RU" sz="1100" b="1" dirty="0">
                <a:solidFill>
                  <a:srgbClr val="800000"/>
                </a:solidFill>
              </a:rPr>
              <a:t>Москва </a:t>
            </a:r>
            <a:r>
              <a:rPr lang="en-US" sz="1100" b="1" dirty="0">
                <a:solidFill>
                  <a:srgbClr val="800000"/>
                </a:solidFill>
              </a:rPr>
              <a:t>~</a:t>
            </a:r>
            <a:r>
              <a:rPr lang="ru-RU" sz="1100" b="1" dirty="0" smtClean="0">
                <a:solidFill>
                  <a:srgbClr val="800000"/>
                </a:solidFill>
              </a:rPr>
              <a:t> </a:t>
            </a:r>
            <a:r>
              <a:rPr lang="en-US" sz="1100" b="1" dirty="0" smtClean="0">
                <a:solidFill>
                  <a:srgbClr val="800000"/>
                </a:solidFill>
              </a:rPr>
              <a:t>670 </a:t>
            </a:r>
            <a:r>
              <a:rPr lang="ru-RU" sz="1100" b="1" dirty="0" smtClean="0">
                <a:solidFill>
                  <a:srgbClr val="800000"/>
                </a:solidFill>
              </a:rPr>
              <a:t>км</a:t>
            </a:r>
            <a:endParaRPr lang="en-US" sz="1100" b="1" dirty="0">
              <a:solidFill>
                <a:srgbClr val="800000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306786" y="332656"/>
            <a:ext cx="681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>
                <a:latin typeface="Verdana" pitchFamily="34" charset="0"/>
              </a:rPr>
              <a:t>ПЛП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555776" y="584200"/>
            <a:ext cx="1089124" cy="1188616"/>
          </a:xfrm>
          <a:custGeom>
            <a:avLst/>
            <a:gdLst>
              <a:gd name="connsiteX0" fmla="*/ 1009650 w 1009650"/>
              <a:gd name="connsiteY0" fmla="*/ 1174750 h 1174750"/>
              <a:gd name="connsiteX1" fmla="*/ 558800 w 1009650"/>
              <a:gd name="connsiteY1" fmla="*/ 838200 h 1174750"/>
              <a:gd name="connsiteX2" fmla="*/ 965200 w 1009650"/>
              <a:gd name="connsiteY2" fmla="*/ 196850 h 1174750"/>
              <a:gd name="connsiteX3" fmla="*/ 0 w 1009650"/>
              <a:gd name="connsiteY3" fmla="*/ 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650" h="1174750">
                <a:moveTo>
                  <a:pt x="1009650" y="1174750"/>
                </a:moveTo>
                <a:cubicBezTo>
                  <a:pt x="787929" y="1087966"/>
                  <a:pt x="566208" y="1001183"/>
                  <a:pt x="558800" y="838200"/>
                </a:cubicBezTo>
                <a:cubicBezTo>
                  <a:pt x="551392" y="675217"/>
                  <a:pt x="1058333" y="336550"/>
                  <a:pt x="965200" y="196850"/>
                </a:cubicBezTo>
                <a:cubicBezTo>
                  <a:pt x="872067" y="57150"/>
                  <a:pt x="154516" y="29633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274044" y="563778"/>
            <a:ext cx="416910" cy="470824"/>
          </a:xfrm>
          <a:custGeom>
            <a:avLst/>
            <a:gdLst>
              <a:gd name="connsiteX0" fmla="*/ 316756 w 416910"/>
              <a:gd name="connsiteY0" fmla="*/ 27893 h 470824"/>
              <a:gd name="connsiteX1" fmla="*/ 20921 w 416910"/>
              <a:gd name="connsiteY1" fmla="*/ 413375 h 470824"/>
              <a:gd name="connsiteX2" fmla="*/ 38850 w 416910"/>
              <a:gd name="connsiteY2" fmla="*/ 467163 h 470824"/>
              <a:gd name="connsiteX3" fmla="*/ 155391 w 416910"/>
              <a:gd name="connsiteY3" fmla="*/ 395446 h 470824"/>
              <a:gd name="connsiteX4" fmla="*/ 280897 w 416910"/>
              <a:gd name="connsiteY4" fmla="*/ 377516 h 470824"/>
              <a:gd name="connsiteX5" fmla="*/ 379509 w 416910"/>
              <a:gd name="connsiteY5" fmla="*/ 252010 h 470824"/>
              <a:gd name="connsiteX6" fmla="*/ 415368 w 416910"/>
              <a:gd name="connsiteY6" fmla="*/ 54787 h 470824"/>
              <a:gd name="connsiteX7" fmla="*/ 316756 w 416910"/>
              <a:gd name="connsiteY7" fmla="*/ 27893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910" h="470824">
                <a:moveTo>
                  <a:pt x="316756" y="27893"/>
                </a:moveTo>
                <a:cubicBezTo>
                  <a:pt x="251015" y="87658"/>
                  <a:pt x="67239" y="340163"/>
                  <a:pt x="20921" y="413375"/>
                </a:cubicBezTo>
                <a:cubicBezTo>
                  <a:pt x="-25397" y="486587"/>
                  <a:pt x="16438" y="470151"/>
                  <a:pt x="38850" y="467163"/>
                </a:cubicBezTo>
                <a:cubicBezTo>
                  <a:pt x="61262" y="464175"/>
                  <a:pt x="115050" y="410387"/>
                  <a:pt x="155391" y="395446"/>
                </a:cubicBezTo>
                <a:cubicBezTo>
                  <a:pt x="195732" y="380505"/>
                  <a:pt x="243544" y="401422"/>
                  <a:pt x="280897" y="377516"/>
                </a:cubicBezTo>
                <a:cubicBezTo>
                  <a:pt x="318250" y="353610"/>
                  <a:pt x="357097" y="305798"/>
                  <a:pt x="379509" y="252010"/>
                </a:cubicBezTo>
                <a:cubicBezTo>
                  <a:pt x="401921" y="198222"/>
                  <a:pt x="422839" y="92140"/>
                  <a:pt x="415368" y="54787"/>
                </a:cubicBezTo>
                <a:cubicBezTo>
                  <a:pt x="407897" y="17434"/>
                  <a:pt x="382497" y="-31872"/>
                  <a:pt x="316756" y="2789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-9525" y="4614"/>
            <a:ext cx="9144000" cy="40005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800000"/>
                </a:solidFill>
                <a:latin typeface="Impact" pitchFamily="34" charset="0"/>
              </a:rPr>
              <a:t>СХЕМА ВЗАИМОДЕЙСТВИЯ </a:t>
            </a:r>
            <a:r>
              <a:rPr lang="ru-RU" sz="2000" dirty="0" smtClean="0">
                <a:solidFill>
                  <a:srgbClr val="800000"/>
                </a:solidFill>
                <a:latin typeface="Impact" pitchFamily="34" charset="0"/>
              </a:rPr>
              <a:t>С МОРСКИМИ ТЕРМИНАЛАМИ </a:t>
            </a:r>
            <a:endParaRPr lang="ru-RU" sz="2000" dirty="0">
              <a:solidFill>
                <a:srgbClr val="800000"/>
              </a:solidFill>
              <a:latin typeface="Impact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255594" y="1473958"/>
            <a:ext cx="1828800" cy="464024"/>
          </a:xfrm>
          <a:custGeom>
            <a:avLst/>
            <a:gdLst>
              <a:gd name="connsiteX0" fmla="*/ 1828800 w 1828800"/>
              <a:gd name="connsiteY0" fmla="*/ 450376 h 464024"/>
              <a:gd name="connsiteX1" fmla="*/ 818866 w 1828800"/>
              <a:gd name="connsiteY1" fmla="*/ 464024 h 464024"/>
              <a:gd name="connsiteX2" fmla="*/ 559558 w 1828800"/>
              <a:gd name="connsiteY2" fmla="*/ 450376 h 464024"/>
              <a:gd name="connsiteX3" fmla="*/ 382137 w 1828800"/>
              <a:gd name="connsiteY3" fmla="*/ 341194 h 464024"/>
              <a:gd name="connsiteX4" fmla="*/ 0 w 1828800"/>
              <a:gd name="connsiteY4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464024">
                <a:moveTo>
                  <a:pt x="1828800" y="450376"/>
                </a:moveTo>
                <a:lnTo>
                  <a:pt x="818866" y="464024"/>
                </a:lnTo>
                <a:lnTo>
                  <a:pt x="559558" y="450376"/>
                </a:lnTo>
                <a:lnTo>
                  <a:pt x="382137" y="341194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914400" y="1201003"/>
            <a:ext cx="368490" cy="259307"/>
          </a:xfrm>
          <a:custGeom>
            <a:avLst/>
            <a:gdLst>
              <a:gd name="connsiteX0" fmla="*/ 54591 w 368490"/>
              <a:gd name="connsiteY0" fmla="*/ 0 h 259307"/>
              <a:gd name="connsiteX1" fmla="*/ 0 w 368490"/>
              <a:gd name="connsiteY1" fmla="*/ 54591 h 259307"/>
              <a:gd name="connsiteX2" fmla="*/ 313899 w 368490"/>
              <a:gd name="connsiteY2" fmla="*/ 259307 h 259307"/>
              <a:gd name="connsiteX3" fmla="*/ 368490 w 368490"/>
              <a:gd name="connsiteY3" fmla="*/ 218364 h 259307"/>
              <a:gd name="connsiteX4" fmla="*/ 54591 w 368490"/>
              <a:gd name="connsiteY4" fmla="*/ 0 h 25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90" h="259307">
                <a:moveTo>
                  <a:pt x="54591" y="0"/>
                </a:moveTo>
                <a:lnTo>
                  <a:pt x="0" y="54591"/>
                </a:lnTo>
                <a:lnTo>
                  <a:pt x="313899" y="259307"/>
                </a:lnTo>
                <a:lnTo>
                  <a:pt x="368490" y="218364"/>
                </a:lnTo>
                <a:lnTo>
                  <a:pt x="54591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51231" y="1257299"/>
            <a:ext cx="7919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>
                <a:latin typeface="Verdana" pitchFamily="34" charset="0"/>
              </a:rPr>
              <a:t>КТСП</a:t>
            </a:r>
            <a:endParaRPr lang="ru-RU" sz="1400" b="1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 rot="2251077">
            <a:off x="5076825" y="2924175"/>
            <a:ext cx="1368425" cy="534988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AutoShape 4"/>
          <p:cNvSpPr>
            <a:spLocks/>
          </p:cNvSpPr>
          <p:nvPr/>
        </p:nvSpPr>
        <p:spPr bwMode="auto">
          <a:xfrm>
            <a:off x="674688" y="2420938"/>
            <a:ext cx="1160462" cy="503237"/>
          </a:xfrm>
          <a:prstGeom prst="borderCallout1">
            <a:avLst>
              <a:gd name="adj1" fmla="val 22713"/>
              <a:gd name="adj2" fmla="val -6565"/>
              <a:gd name="adj3" fmla="val 320819"/>
              <a:gd name="adj4" fmla="val -6565"/>
            </a:avLst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800" b="1"/>
          </a:p>
        </p:txBody>
      </p:sp>
      <p:sp>
        <p:nvSpPr>
          <p:cNvPr id="29700" name="AutoShape 5"/>
          <p:cNvSpPr>
            <a:spLocks/>
          </p:cNvSpPr>
          <p:nvPr/>
        </p:nvSpPr>
        <p:spPr bwMode="auto">
          <a:xfrm>
            <a:off x="4284663" y="1341438"/>
            <a:ext cx="1109662" cy="512762"/>
          </a:xfrm>
          <a:prstGeom prst="borderCallout1">
            <a:avLst>
              <a:gd name="adj1" fmla="val 22292"/>
              <a:gd name="adj2" fmla="val 106866"/>
              <a:gd name="adj3" fmla="val 307741"/>
              <a:gd name="adj4" fmla="val 106866"/>
            </a:avLst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800" b="1"/>
          </a:p>
        </p:txBody>
      </p:sp>
      <p:sp>
        <p:nvSpPr>
          <p:cNvPr id="29701" name="Oval 6"/>
          <p:cNvSpPr>
            <a:spLocks noChangeArrowheads="1"/>
          </p:cNvSpPr>
          <p:nvPr/>
        </p:nvSpPr>
        <p:spPr bwMode="auto">
          <a:xfrm>
            <a:off x="468313" y="3933825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Oval 7"/>
          <p:cNvSpPr>
            <a:spLocks noChangeArrowheads="1"/>
          </p:cNvSpPr>
          <p:nvPr/>
        </p:nvSpPr>
        <p:spPr bwMode="auto">
          <a:xfrm>
            <a:off x="5364163" y="2852738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703" name="Picture 9" descr="ULCTzn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1008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 descr="FCTzn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9271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Oval 12"/>
          <p:cNvSpPr>
            <a:spLocks noChangeArrowheads="1"/>
          </p:cNvSpPr>
          <p:nvPr/>
        </p:nvSpPr>
        <p:spPr bwMode="auto">
          <a:xfrm rot="-261356">
            <a:off x="322263" y="3205163"/>
            <a:ext cx="6208712" cy="1339850"/>
          </a:xfrm>
          <a:prstGeom prst="ellips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968625" y="3751263"/>
            <a:ext cx="595313" cy="254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</a:t>
            </a:r>
            <a:r>
              <a:rPr lang="en-US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км</a:t>
            </a:r>
          </a:p>
        </p:txBody>
      </p:sp>
      <p:sp>
        <p:nvSpPr>
          <p:cNvPr id="29707" name="Freeform 36"/>
          <p:cNvSpPr>
            <a:spLocks/>
          </p:cNvSpPr>
          <p:nvPr/>
        </p:nvSpPr>
        <p:spPr bwMode="auto">
          <a:xfrm>
            <a:off x="647700" y="3305175"/>
            <a:ext cx="4729163" cy="1819275"/>
          </a:xfrm>
          <a:custGeom>
            <a:avLst/>
            <a:gdLst>
              <a:gd name="T0" fmla="*/ 0 w 2979"/>
              <a:gd name="T1" fmla="*/ 2147483647 h 1146"/>
              <a:gd name="T2" fmla="*/ 2147483647 w 2979"/>
              <a:gd name="T3" fmla="*/ 2147483647 h 1146"/>
              <a:gd name="T4" fmla="*/ 2147483647 w 2979"/>
              <a:gd name="T5" fmla="*/ 2147483647 h 1146"/>
              <a:gd name="T6" fmla="*/ 2147483647 w 2979"/>
              <a:gd name="T7" fmla="*/ 2147483647 h 1146"/>
              <a:gd name="T8" fmla="*/ 2147483647 w 2979"/>
              <a:gd name="T9" fmla="*/ 2147483647 h 1146"/>
              <a:gd name="T10" fmla="*/ 2147483647 w 2979"/>
              <a:gd name="T11" fmla="*/ 2147483647 h 1146"/>
              <a:gd name="T12" fmla="*/ 2147483647 w 2979"/>
              <a:gd name="T13" fmla="*/ 2147483647 h 1146"/>
              <a:gd name="T14" fmla="*/ 2147483647 w 2979"/>
              <a:gd name="T15" fmla="*/ 2147483647 h 1146"/>
              <a:gd name="T16" fmla="*/ 2147483647 w 2979"/>
              <a:gd name="T17" fmla="*/ 2147483647 h 1146"/>
              <a:gd name="T18" fmla="*/ 2147483647 w 2979"/>
              <a:gd name="T19" fmla="*/ 2147483647 h 1146"/>
              <a:gd name="T20" fmla="*/ 2147483647 w 2979"/>
              <a:gd name="T21" fmla="*/ 2147483647 h 1146"/>
              <a:gd name="T22" fmla="*/ 2147483647 w 2979"/>
              <a:gd name="T23" fmla="*/ 2147483647 h 1146"/>
              <a:gd name="T24" fmla="*/ 2147483647 w 2979"/>
              <a:gd name="T25" fmla="*/ 2147483647 h 1146"/>
              <a:gd name="T26" fmla="*/ 2147483647 w 2979"/>
              <a:gd name="T27" fmla="*/ 2147483647 h 1146"/>
              <a:gd name="T28" fmla="*/ 2147483647 w 2979"/>
              <a:gd name="T29" fmla="*/ 2147483647 h 1146"/>
              <a:gd name="T30" fmla="*/ 2147483647 w 2979"/>
              <a:gd name="T31" fmla="*/ 2147483647 h 1146"/>
              <a:gd name="T32" fmla="*/ 2147483647 w 2979"/>
              <a:gd name="T33" fmla="*/ 2147483647 h 1146"/>
              <a:gd name="T34" fmla="*/ 2147483647 w 2979"/>
              <a:gd name="T35" fmla="*/ 2147483647 h 1146"/>
              <a:gd name="T36" fmla="*/ 2147483647 w 2979"/>
              <a:gd name="T37" fmla="*/ 0 h 11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79"/>
              <a:gd name="T58" fmla="*/ 0 h 1146"/>
              <a:gd name="T59" fmla="*/ 2979 w 2979"/>
              <a:gd name="T60" fmla="*/ 1146 h 11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79" h="1146">
                <a:moveTo>
                  <a:pt x="0" y="468"/>
                </a:moveTo>
                <a:lnTo>
                  <a:pt x="78" y="453"/>
                </a:lnTo>
                <a:lnTo>
                  <a:pt x="351" y="483"/>
                </a:lnTo>
                <a:lnTo>
                  <a:pt x="768" y="1146"/>
                </a:lnTo>
                <a:lnTo>
                  <a:pt x="858" y="1083"/>
                </a:lnTo>
                <a:lnTo>
                  <a:pt x="891" y="1017"/>
                </a:lnTo>
                <a:lnTo>
                  <a:pt x="1050" y="1011"/>
                </a:lnTo>
                <a:lnTo>
                  <a:pt x="1131" y="879"/>
                </a:lnTo>
                <a:lnTo>
                  <a:pt x="1215" y="801"/>
                </a:lnTo>
                <a:lnTo>
                  <a:pt x="1410" y="780"/>
                </a:lnTo>
                <a:lnTo>
                  <a:pt x="1560" y="699"/>
                </a:lnTo>
                <a:lnTo>
                  <a:pt x="1734" y="690"/>
                </a:lnTo>
                <a:lnTo>
                  <a:pt x="1977" y="528"/>
                </a:lnTo>
                <a:lnTo>
                  <a:pt x="2022" y="534"/>
                </a:lnTo>
                <a:lnTo>
                  <a:pt x="2142" y="486"/>
                </a:lnTo>
                <a:lnTo>
                  <a:pt x="2457" y="414"/>
                </a:lnTo>
                <a:lnTo>
                  <a:pt x="2799" y="264"/>
                </a:lnTo>
                <a:lnTo>
                  <a:pt x="2910" y="213"/>
                </a:lnTo>
                <a:lnTo>
                  <a:pt x="2979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8" name="Freeform 37"/>
          <p:cNvSpPr>
            <a:spLocks/>
          </p:cNvSpPr>
          <p:nvPr/>
        </p:nvSpPr>
        <p:spPr bwMode="auto">
          <a:xfrm>
            <a:off x="4705350" y="3233738"/>
            <a:ext cx="1123950" cy="3609975"/>
          </a:xfrm>
          <a:custGeom>
            <a:avLst/>
            <a:gdLst>
              <a:gd name="T0" fmla="*/ 0 w 708"/>
              <a:gd name="T1" fmla="*/ 2147483647 h 2274"/>
              <a:gd name="T2" fmla="*/ 2147483647 w 708"/>
              <a:gd name="T3" fmla="*/ 2147483647 h 2274"/>
              <a:gd name="T4" fmla="*/ 2147483647 w 708"/>
              <a:gd name="T5" fmla="*/ 2147483647 h 2274"/>
              <a:gd name="T6" fmla="*/ 2147483647 w 708"/>
              <a:gd name="T7" fmla="*/ 2147483647 h 2274"/>
              <a:gd name="T8" fmla="*/ 2147483647 w 708"/>
              <a:gd name="T9" fmla="*/ 2147483647 h 2274"/>
              <a:gd name="T10" fmla="*/ 2147483647 w 708"/>
              <a:gd name="T11" fmla="*/ 2147483647 h 2274"/>
              <a:gd name="T12" fmla="*/ 2147483647 w 708"/>
              <a:gd name="T13" fmla="*/ 2147483647 h 2274"/>
              <a:gd name="T14" fmla="*/ 2147483647 w 708"/>
              <a:gd name="T15" fmla="*/ 2147483647 h 2274"/>
              <a:gd name="T16" fmla="*/ 2147483647 w 708"/>
              <a:gd name="T17" fmla="*/ 0 h 22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08"/>
              <a:gd name="T28" fmla="*/ 0 h 2274"/>
              <a:gd name="T29" fmla="*/ 708 w 708"/>
              <a:gd name="T30" fmla="*/ 2274 h 22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08" h="2274">
                <a:moveTo>
                  <a:pt x="0" y="2274"/>
                </a:moveTo>
                <a:lnTo>
                  <a:pt x="66" y="1629"/>
                </a:lnTo>
                <a:lnTo>
                  <a:pt x="141" y="1167"/>
                </a:lnTo>
                <a:lnTo>
                  <a:pt x="285" y="933"/>
                </a:lnTo>
                <a:lnTo>
                  <a:pt x="423" y="912"/>
                </a:lnTo>
                <a:lnTo>
                  <a:pt x="450" y="789"/>
                </a:lnTo>
                <a:lnTo>
                  <a:pt x="417" y="714"/>
                </a:lnTo>
                <a:lnTo>
                  <a:pt x="660" y="264"/>
                </a:lnTo>
                <a:lnTo>
                  <a:pt x="708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9" name="Freeform 38"/>
          <p:cNvSpPr>
            <a:spLocks/>
          </p:cNvSpPr>
          <p:nvPr/>
        </p:nvSpPr>
        <p:spPr bwMode="auto">
          <a:xfrm>
            <a:off x="5995988" y="3214688"/>
            <a:ext cx="3143250" cy="3352800"/>
          </a:xfrm>
          <a:custGeom>
            <a:avLst/>
            <a:gdLst>
              <a:gd name="T0" fmla="*/ 2147483647 w 1980"/>
              <a:gd name="T1" fmla="*/ 2147483647 h 2112"/>
              <a:gd name="T2" fmla="*/ 2147483647 w 1980"/>
              <a:gd name="T3" fmla="*/ 2147483647 h 2112"/>
              <a:gd name="T4" fmla="*/ 2147483647 w 1980"/>
              <a:gd name="T5" fmla="*/ 2147483647 h 2112"/>
              <a:gd name="T6" fmla="*/ 2147483647 w 1980"/>
              <a:gd name="T7" fmla="*/ 2147483647 h 2112"/>
              <a:gd name="T8" fmla="*/ 2147483647 w 1980"/>
              <a:gd name="T9" fmla="*/ 2147483647 h 2112"/>
              <a:gd name="T10" fmla="*/ 0 w 1980"/>
              <a:gd name="T11" fmla="*/ 0 h 2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0"/>
              <a:gd name="T19" fmla="*/ 0 h 2112"/>
              <a:gd name="T20" fmla="*/ 1980 w 1980"/>
              <a:gd name="T21" fmla="*/ 2112 h 2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0" h="2112">
                <a:moveTo>
                  <a:pt x="1980" y="2112"/>
                </a:moveTo>
                <a:lnTo>
                  <a:pt x="1449" y="1548"/>
                </a:lnTo>
                <a:lnTo>
                  <a:pt x="963" y="1065"/>
                </a:lnTo>
                <a:lnTo>
                  <a:pt x="660" y="723"/>
                </a:lnTo>
                <a:lnTo>
                  <a:pt x="213" y="25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0" name="Freeform 39"/>
          <p:cNvSpPr>
            <a:spLocks/>
          </p:cNvSpPr>
          <p:nvPr/>
        </p:nvSpPr>
        <p:spPr bwMode="auto">
          <a:xfrm>
            <a:off x="6357938" y="2686050"/>
            <a:ext cx="2781300" cy="219075"/>
          </a:xfrm>
          <a:custGeom>
            <a:avLst/>
            <a:gdLst>
              <a:gd name="T0" fmla="*/ 2147483647 w 1752"/>
              <a:gd name="T1" fmla="*/ 2147483647 h 138"/>
              <a:gd name="T2" fmla="*/ 2147483647 w 1752"/>
              <a:gd name="T3" fmla="*/ 2147483647 h 138"/>
              <a:gd name="T4" fmla="*/ 2147483647 w 1752"/>
              <a:gd name="T5" fmla="*/ 2147483647 h 138"/>
              <a:gd name="T6" fmla="*/ 2147483647 w 1752"/>
              <a:gd name="T7" fmla="*/ 2147483647 h 138"/>
              <a:gd name="T8" fmla="*/ 2147483647 w 1752"/>
              <a:gd name="T9" fmla="*/ 2147483647 h 138"/>
              <a:gd name="T10" fmla="*/ 2147483647 w 1752"/>
              <a:gd name="T11" fmla="*/ 2147483647 h 138"/>
              <a:gd name="T12" fmla="*/ 2147483647 w 1752"/>
              <a:gd name="T13" fmla="*/ 0 h 138"/>
              <a:gd name="T14" fmla="*/ 2147483647 w 1752"/>
              <a:gd name="T15" fmla="*/ 2147483647 h 138"/>
              <a:gd name="T16" fmla="*/ 2147483647 w 1752"/>
              <a:gd name="T17" fmla="*/ 2147483647 h 138"/>
              <a:gd name="T18" fmla="*/ 2147483647 w 1752"/>
              <a:gd name="T19" fmla="*/ 2147483647 h 138"/>
              <a:gd name="T20" fmla="*/ 0 w 1752"/>
              <a:gd name="T21" fmla="*/ 2147483647 h 1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2"/>
              <a:gd name="T34" fmla="*/ 0 h 138"/>
              <a:gd name="T35" fmla="*/ 1752 w 1752"/>
              <a:gd name="T36" fmla="*/ 138 h 1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2" h="138">
                <a:moveTo>
                  <a:pt x="1752" y="63"/>
                </a:moveTo>
                <a:lnTo>
                  <a:pt x="1443" y="138"/>
                </a:lnTo>
                <a:lnTo>
                  <a:pt x="1287" y="84"/>
                </a:lnTo>
                <a:lnTo>
                  <a:pt x="1164" y="99"/>
                </a:lnTo>
                <a:lnTo>
                  <a:pt x="885" y="15"/>
                </a:lnTo>
                <a:lnTo>
                  <a:pt x="744" y="27"/>
                </a:lnTo>
                <a:lnTo>
                  <a:pt x="651" y="0"/>
                </a:lnTo>
                <a:lnTo>
                  <a:pt x="372" y="48"/>
                </a:lnTo>
                <a:lnTo>
                  <a:pt x="315" y="54"/>
                </a:lnTo>
                <a:lnTo>
                  <a:pt x="159" y="96"/>
                </a:lnTo>
                <a:lnTo>
                  <a:pt x="0" y="81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633576" y="3010614"/>
            <a:ext cx="484428" cy="24622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ru-RU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км</a:t>
            </a:r>
            <a:endParaRPr lang="ru-RU" sz="1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12" name="Oval 26"/>
          <p:cNvSpPr>
            <a:spLocks noChangeArrowheads="1"/>
          </p:cNvSpPr>
          <p:nvPr/>
        </p:nvSpPr>
        <p:spPr bwMode="auto">
          <a:xfrm>
            <a:off x="6011863" y="3357563"/>
            <a:ext cx="215900" cy="2159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AutoShape 3"/>
          <p:cNvSpPr>
            <a:spLocks/>
          </p:cNvSpPr>
          <p:nvPr/>
        </p:nvSpPr>
        <p:spPr bwMode="auto">
          <a:xfrm>
            <a:off x="4716463" y="3573463"/>
            <a:ext cx="1008062" cy="576262"/>
          </a:xfrm>
          <a:prstGeom prst="borderCallout1">
            <a:avLst>
              <a:gd name="adj1" fmla="val -13222"/>
              <a:gd name="adj2" fmla="val 11338"/>
              <a:gd name="adj3" fmla="val -13222"/>
              <a:gd name="adj4" fmla="val 141102"/>
            </a:avLst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800" b="1"/>
          </a:p>
        </p:txBody>
      </p:sp>
      <p:pic>
        <p:nvPicPr>
          <p:cNvPr id="29714" name="Picture 10" descr="LTzn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35375"/>
            <a:ext cx="863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4945063" y="5318125"/>
            <a:ext cx="777875" cy="36036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M20</a:t>
            </a:r>
            <a:r>
              <a:rPr lang="ru-RU" sz="1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Киев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</a:t>
            </a:r>
            <a:r>
              <a:rPr lang="ru-RU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км</a:t>
            </a:r>
            <a:endParaRPr lang="ru-RU" sz="1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8091488" y="4941888"/>
            <a:ext cx="939800" cy="36036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ru-RU" sz="1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1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sz="1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Москва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670</a:t>
            </a:r>
            <a:r>
              <a:rPr lang="ru-RU" sz="1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км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7948613" y="2997200"/>
            <a:ext cx="1101725" cy="36036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ru-RU" sz="1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 Мурманск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ru-RU" sz="1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1380 км</a:t>
            </a:r>
          </a:p>
        </p:txBody>
      </p:sp>
      <p:sp>
        <p:nvSpPr>
          <p:cNvPr id="29718" name="TextBox 30"/>
          <p:cNvSpPr txBox="1">
            <a:spLocks noChangeArrowheads="1"/>
          </p:cNvSpPr>
          <p:nvPr/>
        </p:nvSpPr>
        <p:spPr bwMode="auto">
          <a:xfrm>
            <a:off x="714375" y="3929063"/>
            <a:ext cx="1643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800000"/>
                </a:solidFill>
                <a:latin typeface="Impact" pitchFamily="34" charset="0"/>
              </a:rPr>
              <a:t>УСТЬ-ЛУГА</a:t>
            </a:r>
          </a:p>
        </p:txBody>
      </p:sp>
      <p:sp>
        <p:nvSpPr>
          <p:cNvPr id="29719" name="TextBox 31"/>
          <p:cNvSpPr txBox="1">
            <a:spLocks noChangeArrowheads="1"/>
          </p:cNvSpPr>
          <p:nvPr/>
        </p:nvSpPr>
        <p:spPr bwMode="auto">
          <a:xfrm>
            <a:off x="5572125" y="2857500"/>
            <a:ext cx="221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800000"/>
                </a:solidFill>
                <a:latin typeface="Impact" pitchFamily="34" charset="0"/>
              </a:rPr>
              <a:t>САНКТ-ПЕТЕРБУРГ</a:t>
            </a:r>
          </a:p>
        </p:txBody>
      </p:sp>
      <p:grpSp>
        <p:nvGrpSpPr>
          <p:cNvPr id="29721" name="Группа 31"/>
          <p:cNvGrpSpPr>
            <a:grpSpLocks/>
          </p:cNvGrpSpPr>
          <p:nvPr/>
        </p:nvGrpSpPr>
        <p:grpSpPr bwMode="auto">
          <a:xfrm>
            <a:off x="674688" y="6072188"/>
            <a:ext cx="7769225" cy="504825"/>
            <a:chOff x="539552" y="476672"/>
            <a:chExt cx="7769721" cy="504056"/>
          </a:xfrm>
        </p:grpSpPr>
        <p:sp>
          <p:nvSpPr>
            <p:cNvPr id="33" name="Прямоугольник 15"/>
            <p:cNvSpPr/>
            <p:nvPr/>
          </p:nvSpPr>
          <p:spPr>
            <a:xfrm>
              <a:off x="7091582" y="476672"/>
              <a:ext cx="1217691" cy="504056"/>
            </a:xfrm>
            <a:custGeom>
              <a:avLst/>
              <a:gdLst>
                <a:gd name="connsiteX0" fmla="*/ 0 w 1008112"/>
                <a:gd name="connsiteY0" fmla="*/ 0 h 504056"/>
                <a:gd name="connsiteX1" fmla="*/ 1008112 w 1008112"/>
                <a:gd name="connsiteY1" fmla="*/ 0 h 504056"/>
                <a:gd name="connsiteX2" fmla="*/ 1008112 w 1008112"/>
                <a:gd name="connsiteY2" fmla="*/ 504056 h 504056"/>
                <a:gd name="connsiteX3" fmla="*/ 0 w 1008112"/>
                <a:gd name="connsiteY3" fmla="*/ 504056 h 504056"/>
                <a:gd name="connsiteX4" fmla="*/ 0 w 1008112"/>
                <a:gd name="connsiteY4" fmla="*/ 0 h 504056"/>
                <a:gd name="connsiteX0" fmla="*/ 0 w 1008112"/>
                <a:gd name="connsiteY0" fmla="*/ 0 h 504056"/>
                <a:gd name="connsiteX1" fmla="*/ 1008112 w 1008112"/>
                <a:gd name="connsiteY1" fmla="*/ 0 h 504056"/>
                <a:gd name="connsiteX2" fmla="*/ 1008112 w 1008112"/>
                <a:gd name="connsiteY2" fmla="*/ 504056 h 504056"/>
                <a:gd name="connsiteX3" fmla="*/ 0 w 1008112"/>
                <a:gd name="connsiteY3" fmla="*/ 504056 h 504056"/>
                <a:gd name="connsiteX4" fmla="*/ 471 w 1008112"/>
                <a:gd name="connsiteY4" fmla="*/ 239539 h 504056"/>
                <a:gd name="connsiteX5" fmla="*/ 0 w 1008112"/>
                <a:gd name="connsiteY5" fmla="*/ 0 h 504056"/>
                <a:gd name="connsiteX0" fmla="*/ 340047 w 1348159"/>
                <a:gd name="connsiteY0" fmla="*/ 0 h 504056"/>
                <a:gd name="connsiteX1" fmla="*/ 1348159 w 1348159"/>
                <a:gd name="connsiteY1" fmla="*/ 0 h 504056"/>
                <a:gd name="connsiteX2" fmla="*/ 1348159 w 1348159"/>
                <a:gd name="connsiteY2" fmla="*/ 504056 h 504056"/>
                <a:gd name="connsiteX3" fmla="*/ 340047 w 1348159"/>
                <a:gd name="connsiteY3" fmla="*/ 504056 h 504056"/>
                <a:gd name="connsiteX4" fmla="*/ 0 w 1348159"/>
                <a:gd name="connsiteY4" fmla="*/ 246682 h 504056"/>
                <a:gd name="connsiteX5" fmla="*/ 340047 w 1348159"/>
                <a:gd name="connsiteY5" fmla="*/ 0 h 504056"/>
                <a:gd name="connsiteX0" fmla="*/ 282897 w 1291009"/>
                <a:gd name="connsiteY0" fmla="*/ 0 h 504056"/>
                <a:gd name="connsiteX1" fmla="*/ 1291009 w 1291009"/>
                <a:gd name="connsiteY1" fmla="*/ 0 h 504056"/>
                <a:gd name="connsiteX2" fmla="*/ 1291009 w 1291009"/>
                <a:gd name="connsiteY2" fmla="*/ 504056 h 504056"/>
                <a:gd name="connsiteX3" fmla="*/ 282897 w 1291009"/>
                <a:gd name="connsiteY3" fmla="*/ 504056 h 504056"/>
                <a:gd name="connsiteX4" fmla="*/ 0 w 1291009"/>
                <a:gd name="connsiteY4" fmla="*/ 246682 h 504056"/>
                <a:gd name="connsiteX5" fmla="*/ 282897 w 1291009"/>
                <a:gd name="connsiteY5" fmla="*/ 0 h 504056"/>
                <a:gd name="connsiteX0" fmla="*/ 282897 w 1291009"/>
                <a:gd name="connsiteY0" fmla="*/ 0 h 504056"/>
                <a:gd name="connsiteX1" fmla="*/ 1291009 w 1291009"/>
                <a:gd name="connsiteY1" fmla="*/ 0 h 504056"/>
                <a:gd name="connsiteX2" fmla="*/ 1291009 w 1291009"/>
                <a:gd name="connsiteY2" fmla="*/ 504056 h 504056"/>
                <a:gd name="connsiteX3" fmla="*/ 282897 w 1291009"/>
                <a:gd name="connsiteY3" fmla="*/ 504056 h 504056"/>
                <a:gd name="connsiteX4" fmla="*/ 0 w 1291009"/>
                <a:gd name="connsiteY4" fmla="*/ 275257 h 504056"/>
                <a:gd name="connsiteX5" fmla="*/ 282897 w 1291009"/>
                <a:gd name="connsiteY5" fmla="*/ 0 h 504056"/>
                <a:gd name="connsiteX0" fmla="*/ 275364 w 1283476"/>
                <a:gd name="connsiteY0" fmla="*/ 0 h 504056"/>
                <a:gd name="connsiteX1" fmla="*/ 1283476 w 1283476"/>
                <a:gd name="connsiteY1" fmla="*/ 0 h 504056"/>
                <a:gd name="connsiteX2" fmla="*/ 1283476 w 1283476"/>
                <a:gd name="connsiteY2" fmla="*/ 504056 h 504056"/>
                <a:gd name="connsiteX3" fmla="*/ 275364 w 1283476"/>
                <a:gd name="connsiteY3" fmla="*/ 504056 h 504056"/>
                <a:gd name="connsiteX4" fmla="*/ 0 w 1283476"/>
                <a:gd name="connsiteY4" fmla="*/ 253826 h 504056"/>
                <a:gd name="connsiteX5" fmla="*/ 275364 w 1283476"/>
                <a:gd name="connsiteY5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476" h="504056">
                  <a:moveTo>
                    <a:pt x="275364" y="0"/>
                  </a:moveTo>
                  <a:lnTo>
                    <a:pt x="1283476" y="0"/>
                  </a:lnTo>
                  <a:lnTo>
                    <a:pt x="1283476" y="504056"/>
                  </a:lnTo>
                  <a:lnTo>
                    <a:pt x="275364" y="504056"/>
                  </a:lnTo>
                  <a:lnTo>
                    <a:pt x="0" y="253826"/>
                  </a:lnTo>
                  <a:lnTo>
                    <a:pt x="275364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000" b="1" dirty="0">
                  <a:latin typeface="Arial" pitchFamily="34" charset="0"/>
                  <a:cs typeface="Arial" pitchFamily="34" charset="0"/>
                </a:rPr>
                <a:t>Грузовладелец</a:t>
              </a:r>
            </a:p>
          </p:txBody>
        </p:sp>
        <p:sp>
          <p:nvSpPr>
            <p:cNvPr id="34" name="Пятиугольник 4"/>
            <p:cNvSpPr/>
            <p:nvPr/>
          </p:nvSpPr>
          <p:spPr>
            <a:xfrm>
              <a:off x="5724658" y="476672"/>
              <a:ext cx="1511396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Таможенное оформление</a:t>
              </a:r>
            </a:p>
          </p:txBody>
        </p:sp>
        <p:sp>
          <p:nvSpPr>
            <p:cNvPr id="41" name="Пятиугольник 4"/>
            <p:cNvSpPr/>
            <p:nvPr/>
          </p:nvSpPr>
          <p:spPr>
            <a:xfrm>
              <a:off x="4356146" y="476672"/>
              <a:ext cx="1511396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ЛОГИСТИКА-ТЕРМИНАЛ</a:t>
              </a:r>
            </a:p>
          </p:txBody>
        </p:sp>
        <p:sp>
          <p:nvSpPr>
            <p:cNvPr id="42" name="Пятиугольник 4"/>
            <p:cNvSpPr/>
            <p:nvPr/>
          </p:nvSpPr>
          <p:spPr>
            <a:xfrm>
              <a:off x="2987633" y="476672"/>
              <a:ext cx="1512984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Авто </a:t>
              </a:r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ж. д. доставка</a:t>
              </a:r>
            </a:p>
          </p:txBody>
        </p:sp>
        <p:sp>
          <p:nvSpPr>
            <p:cNvPr id="43" name="Пятиугольник 4"/>
            <p:cNvSpPr/>
            <p:nvPr/>
          </p:nvSpPr>
          <p:spPr>
            <a:xfrm>
              <a:off x="1619121" y="476672"/>
              <a:ext cx="1512984" cy="504056"/>
            </a:xfrm>
            <a:custGeom>
              <a:avLst/>
              <a:gdLst>
                <a:gd name="connsiteX0" fmla="*/ 0 w 1440160"/>
                <a:gd name="connsiteY0" fmla="*/ 0 h 504056"/>
                <a:gd name="connsiteX1" fmla="*/ 1188132 w 1440160"/>
                <a:gd name="connsiteY1" fmla="*/ 0 h 504056"/>
                <a:gd name="connsiteX2" fmla="*/ 1440160 w 1440160"/>
                <a:gd name="connsiteY2" fmla="*/ 252028 h 504056"/>
                <a:gd name="connsiteX3" fmla="*/ 1188132 w 1440160"/>
                <a:gd name="connsiteY3" fmla="*/ 504056 h 504056"/>
                <a:gd name="connsiteX4" fmla="*/ 0 w 1440160"/>
                <a:gd name="connsiteY4" fmla="*/ 504056 h 504056"/>
                <a:gd name="connsiteX5" fmla="*/ 0 w 1440160"/>
                <a:gd name="connsiteY5" fmla="*/ 0 h 504056"/>
                <a:gd name="connsiteX0" fmla="*/ 10100 w 1450260"/>
                <a:gd name="connsiteY0" fmla="*/ 0 h 504056"/>
                <a:gd name="connsiteX1" fmla="*/ 1198232 w 1450260"/>
                <a:gd name="connsiteY1" fmla="*/ 0 h 504056"/>
                <a:gd name="connsiteX2" fmla="*/ 1450260 w 1450260"/>
                <a:gd name="connsiteY2" fmla="*/ 252028 h 504056"/>
                <a:gd name="connsiteX3" fmla="*/ 1198232 w 1450260"/>
                <a:gd name="connsiteY3" fmla="*/ 504056 h 504056"/>
                <a:gd name="connsiteX4" fmla="*/ 10100 w 1450260"/>
                <a:gd name="connsiteY4" fmla="*/ 504056 h 504056"/>
                <a:gd name="connsiteX5" fmla="*/ 0 w 1450260"/>
                <a:gd name="connsiteY5" fmla="*/ 232533 h 504056"/>
                <a:gd name="connsiteX6" fmla="*/ 10100 w 1450260"/>
                <a:gd name="connsiteY6" fmla="*/ 0 h 504056"/>
                <a:gd name="connsiteX0" fmla="*/ 5338 w 1445498"/>
                <a:gd name="connsiteY0" fmla="*/ 0 h 504056"/>
                <a:gd name="connsiteX1" fmla="*/ 1193470 w 1445498"/>
                <a:gd name="connsiteY1" fmla="*/ 0 h 504056"/>
                <a:gd name="connsiteX2" fmla="*/ 1445498 w 1445498"/>
                <a:gd name="connsiteY2" fmla="*/ 252028 h 504056"/>
                <a:gd name="connsiteX3" fmla="*/ 1193470 w 1445498"/>
                <a:gd name="connsiteY3" fmla="*/ 504056 h 504056"/>
                <a:gd name="connsiteX4" fmla="*/ 5338 w 1445498"/>
                <a:gd name="connsiteY4" fmla="*/ 504056 h 504056"/>
                <a:gd name="connsiteX5" fmla="*/ 0 w 1445498"/>
                <a:gd name="connsiteY5" fmla="*/ 251583 h 504056"/>
                <a:gd name="connsiteX6" fmla="*/ 5338 w 1445498"/>
                <a:gd name="connsiteY6" fmla="*/ 0 h 504056"/>
                <a:gd name="connsiteX0" fmla="*/ 386338 w 1826498"/>
                <a:gd name="connsiteY0" fmla="*/ 0 h 504056"/>
                <a:gd name="connsiteX1" fmla="*/ 1574470 w 1826498"/>
                <a:gd name="connsiteY1" fmla="*/ 0 h 504056"/>
                <a:gd name="connsiteX2" fmla="*/ 1826498 w 1826498"/>
                <a:gd name="connsiteY2" fmla="*/ 252028 h 504056"/>
                <a:gd name="connsiteX3" fmla="*/ 1574470 w 1826498"/>
                <a:gd name="connsiteY3" fmla="*/ 504056 h 504056"/>
                <a:gd name="connsiteX4" fmla="*/ 386338 w 1826498"/>
                <a:gd name="connsiteY4" fmla="*/ 504056 h 504056"/>
                <a:gd name="connsiteX5" fmla="*/ 0 w 1826498"/>
                <a:gd name="connsiteY5" fmla="*/ 242058 h 504056"/>
                <a:gd name="connsiteX6" fmla="*/ 386338 w 1826498"/>
                <a:gd name="connsiteY6" fmla="*/ 0 h 504056"/>
                <a:gd name="connsiteX0" fmla="*/ 319663 w 1759823"/>
                <a:gd name="connsiteY0" fmla="*/ 0 h 504056"/>
                <a:gd name="connsiteX1" fmla="*/ 1507795 w 1759823"/>
                <a:gd name="connsiteY1" fmla="*/ 0 h 504056"/>
                <a:gd name="connsiteX2" fmla="*/ 1759823 w 1759823"/>
                <a:gd name="connsiteY2" fmla="*/ 252028 h 504056"/>
                <a:gd name="connsiteX3" fmla="*/ 1507795 w 1759823"/>
                <a:gd name="connsiteY3" fmla="*/ 504056 h 504056"/>
                <a:gd name="connsiteX4" fmla="*/ 319663 w 1759823"/>
                <a:gd name="connsiteY4" fmla="*/ 504056 h 504056"/>
                <a:gd name="connsiteX5" fmla="*/ 0 w 1759823"/>
                <a:gd name="connsiteY5" fmla="*/ 246820 h 504056"/>
                <a:gd name="connsiteX6" fmla="*/ 319663 w 1759823"/>
                <a:gd name="connsiteY6" fmla="*/ 0 h 504056"/>
                <a:gd name="connsiteX0" fmla="*/ 276801 w 1716961"/>
                <a:gd name="connsiteY0" fmla="*/ 0 h 504056"/>
                <a:gd name="connsiteX1" fmla="*/ 1464933 w 1716961"/>
                <a:gd name="connsiteY1" fmla="*/ 0 h 504056"/>
                <a:gd name="connsiteX2" fmla="*/ 1716961 w 1716961"/>
                <a:gd name="connsiteY2" fmla="*/ 252028 h 504056"/>
                <a:gd name="connsiteX3" fmla="*/ 1464933 w 1716961"/>
                <a:gd name="connsiteY3" fmla="*/ 504056 h 504056"/>
                <a:gd name="connsiteX4" fmla="*/ 276801 w 1716961"/>
                <a:gd name="connsiteY4" fmla="*/ 504056 h 504056"/>
                <a:gd name="connsiteX5" fmla="*/ 0 w 1716961"/>
                <a:gd name="connsiteY5" fmla="*/ 246820 h 504056"/>
                <a:gd name="connsiteX6" fmla="*/ 276801 w 1716961"/>
                <a:gd name="connsiteY6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961" h="504056">
                  <a:moveTo>
                    <a:pt x="276801" y="0"/>
                  </a:moveTo>
                  <a:lnTo>
                    <a:pt x="1464933" y="0"/>
                  </a:lnTo>
                  <a:lnTo>
                    <a:pt x="1716961" y="252028"/>
                  </a:lnTo>
                  <a:lnTo>
                    <a:pt x="1464933" y="504056"/>
                  </a:lnTo>
                  <a:lnTo>
                    <a:pt x="276801" y="504056"/>
                  </a:lnTo>
                  <a:lnTo>
                    <a:pt x="0" y="246820"/>
                  </a:lnTo>
                  <a:lnTo>
                    <a:pt x="276801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Первый контейнерный терминал</a:t>
              </a:r>
            </a:p>
          </p:txBody>
        </p:sp>
        <p:sp>
          <p:nvSpPr>
            <p:cNvPr id="44" name="Пятиугольник 43"/>
            <p:cNvSpPr/>
            <p:nvPr/>
          </p:nvSpPr>
          <p:spPr>
            <a:xfrm>
              <a:off x="539552" y="476672"/>
              <a:ext cx="1224040" cy="504056"/>
            </a:xfrm>
            <a:prstGeom prst="homePlate">
              <a:avLst/>
            </a:prstGeom>
            <a:solidFill>
              <a:srgbClr val="800000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Судно</a:t>
              </a:r>
            </a:p>
          </p:txBody>
        </p:sp>
      </p:grp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5614988" y="2562810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4"/>
          <p:cNvSpPr>
            <a:spLocks/>
          </p:cNvSpPr>
          <p:nvPr/>
        </p:nvSpPr>
        <p:spPr bwMode="auto">
          <a:xfrm>
            <a:off x="5850359" y="1196653"/>
            <a:ext cx="1241921" cy="432147"/>
          </a:xfrm>
          <a:prstGeom prst="borderCallout1">
            <a:avLst>
              <a:gd name="adj1" fmla="val 22713"/>
              <a:gd name="adj2" fmla="val -6565"/>
              <a:gd name="adj3" fmla="val 320819"/>
              <a:gd name="adj4" fmla="val -6565"/>
            </a:avLst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800" b="1"/>
          </a:p>
        </p:txBody>
      </p:sp>
      <p:pic>
        <p:nvPicPr>
          <p:cNvPr id="1026" name="Picture 2" descr="Z:\Work\#WORK\#Logistica-Terminal\Презентации\PLP_APMT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36" y="1247482"/>
            <a:ext cx="1203076" cy="3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2"/>
          <p:cNvSpPr>
            <a:spLocks noChangeArrowheads="1"/>
          </p:cNvSpPr>
          <p:nvPr/>
        </p:nvSpPr>
        <p:spPr bwMode="auto">
          <a:xfrm rot="3831066">
            <a:off x="5240772" y="2786674"/>
            <a:ext cx="1368425" cy="534988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6894" y="0"/>
            <a:ext cx="9144000" cy="39687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800000"/>
                </a:solidFill>
                <a:latin typeface="Impact" pitchFamily="34" charset="0"/>
              </a:rPr>
              <a:t>ТРАНСПОРТНАЯ ДОСТУПНОСТЬ </a:t>
            </a:r>
            <a:r>
              <a:rPr lang="ru-RU" sz="2000" dirty="0" smtClean="0">
                <a:solidFill>
                  <a:srgbClr val="800000"/>
                </a:solidFill>
                <a:latin typeface="Impact" pitchFamily="34" charset="0"/>
              </a:rPr>
              <a:t>ТЕРМИНАЛА</a:t>
            </a:r>
            <a:endParaRPr lang="ru-RU" sz="2000" dirty="0">
              <a:solidFill>
                <a:srgbClr val="8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uznetsov.da\Desktop\Холодный склада\IMG_35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r="6056" b="32411"/>
          <a:stretch/>
        </p:blipFill>
        <p:spPr bwMode="auto">
          <a:xfrm>
            <a:off x="4932040" y="1117499"/>
            <a:ext cx="4039885" cy="209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uznetsov.da\Desktop\Холодный склада\IMG_35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246" r="549" b="25583"/>
          <a:stretch/>
        </p:blipFill>
        <p:spPr bwMode="auto">
          <a:xfrm>
            <a:off x="395536" y="3645024"/>
            <a:ext cx="4243308" cy="24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Work\#WORK\#Logistica-Terminal\Фото\IMAG0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735336"/>
            <a:ext cx="4258175" cy="254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12"/>
          <p:cNvSpPr txBox="1">
            <a:spLocks noChangeArrowheads="1"/>
          </p:cNvSpPr>
          <p:nvPr/>
        </p:nvSpPr>
        <p:spPr bwMode="auto">
          <a:xfrm>
            <a:off x="293688" y="147638"/>
            <a:ext cx="7548562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62000" tIns="914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b="1" dirty="0">
                <a:solidFill>
                  <a:srgbClr val="800000"/>
                </a:solidFill>
                <a:latin typeface="+mj-lt"/>
              </a:rPr>
              <a:t>Логистика-Терминал, Шушары</a:t>
            </a:r>
          </a:p>
        </p:txBody>
      </p:sp>
      <p:pic>
        <p:nvPicPr>
          <p:cNvPr id="30724" name="Picture 15" descr="Шушары_рус"/>
          <p:cNvPicPr>
            <a:picLocks noChangeAspect="1" noChangeArrowheads="1"/>
          </p:cNvPicPr>
          <p:nvPr/>
        </p:nvPicPr>
        <p:blipFill>
          <a:blip r:embed="rId6" cstate="print">
            <a:lum bright="-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6"/>
            <a:ext cx="91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3" descr="C:\Work\Reports\2010\Freight\train_lt_3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"/>
          <a:stretch/>
        </p:blipFill>
        <p:spPr bwMode="auto">
          <a:xfrm>
            <a:off x="4932040" y="3645024"/>
            <a:ext cx="411189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Box 24"/>
          <p:cNvSpPr txBox="1">
            <a:spLocks noChangeArrowheads="1"/>
          </p:cNvSpPr>
          <p:nvPr/>
        </p:nvSpPr>
        <p:spPr bwMode="auto">
          <a:xfrm>
            <a:off x="340330" y="683985"/>
            <a:ext cx="8631595" cy="338554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800000"/>
              </a:buClr>
              <a:buSzPct val="80000"/>
              <a:buFont typeface="Wingdings 3" pitchFamily="18" charset="2"/>
              <a:buChar char="u"/>
            </a:pPr>
            <a:r>
              <a:rPr lang="ru-RU" sz="1600" dirty="0">
                <a:latin typeface="+mj-lt"/>
                <a:cs typeface="Calibri" pitchFamily="34" charset="0"/>
              </a:rPr>
              <a:t>Хранение контейнеров – емкость склада: </a:t>
            </a:r>
            <a:r>
              <a:rPr lang="ru-RU" sz="1600" dirty="0" smtClean="0">
                <a:latin typeface="+mj-lt"/>
                <a:cs typeface="Calibri" pitchFamily="34" charset="0"/>
              </a:rPr>
              <a:t>1</a:t>
            </a:r>
            <a:r>
              <a:rPr lang="en-US" sz="1600" dirty="0" smtClean="0">
                <a:latin typeface="+mj-lt"/>
                <a:cs typeface="Calibri" pitchFamily="34" charset="0"/>
              </a:rPr>
              <a:t>0</a:t>
            </a:r>
            <a:r>
              <a:rPr lang="ru-RU" sz="1600" dirty="0" smtClean="0">
                <a:latin typeface="+mj-lt"/>
                <a:cs typeface="Calibri" pitchFamily="34" charset="0"/>
              </a:rPr>
              <a:t> </a:t>
            </a:r>
            <a:r>
              <a:rPr lang="ru-RU" sz="1600" dirty="0">
                <a:latin typeface="+mj-lt"/>
                <a:cs typeface="Calibri" pitchFamily="34" charset="0"/>
              </a:rPr>
              <a:t>000 </a:t>
            </a:r>
            <a:r>
              <a:rPr lang="en-US" sz="1600" dirty="0" smtClean="0">
                <a:latin typeface="+mj-lt"/>
                <a:cs typeface="Calibri" pitchFamily="34" charset="0"/>
              </a:rPr>
              <a:t>TEU</a:t>
            </a:r>
            <a:endParaRPr lang="ru-RU" sz="1600" dirty="0">
              <a:latin typeface="+mj-lt"/>
              <a:cs typeface="Calibri" pitchFamily="34" charset="0"/>
            </a:endParaRPr>
          </a:p>
        </p:txBody>
      </p:sp>
      <p:sp>
        <p:nvSpPr>
          <p:cNvPr id="30733" name="TextBox 28"/>
          <p:cNvSpPr txBox="1">
            <a:spLocks noChangeArrowheads="1"/>
          </p:cNvSpPr>
          <p:nvPr/>
        </p:nvSpPr>
        <p:spPr bwMode="auto">
          <a:xfrm>
            <a:off x="395534" y="3306470"/>
            <a:ext cx="8748465" cy="338554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800000"/>
              </a:buClr>
              <a:buSzPct val="80000"/>
              <a:buFont typeface="Wingdings 3" pitchFamily="18" charset="2"/>
              <a:buChar char="u"/>
            </a:pPr>
            <a:r>
              <a:rPr lang="ru-RU" sz="1600" dirty="0">
                <a:latin typeface="+mj-lt"/>
                <a:cs typeface="Calibri" pitchFamily="34" charset="0"/>
              </a:rPr>
              <a:t>Обслуживание маршрутных поездов – общая длина </a:t>
            </a:r>
            <a:r>
              <a:rPr lang="ru-RU" sz="1600" dirty="0" err="1">
                <a:latin typeface="+mj-lt"/>
                <a:cs typeface="Calibri" pitchFamily="34" charset="0"/>
              </a:rPr>
              <a:t>ж.д</a:t>
            </a:r>
            <a:r>
              <a:rPr lang="ru-RU" sz="1600" dirty="0">
                <a:latin typeface="+mj-lt"/>
                <a:cs typeface="Calibri" pitchFamily="34" charset="0"/>
              </a:rPr>
              <a:t>. путей 5,4 км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2"/>
          <p:cNvSpPr txBox="1">
            <a:spLocks noChangeArrowheads="1"/>
          </p:cNvSpPr>
          <p:nvPr/>
        </p:nvSpPr>
        <p:spPr bwMode="auto">
          <a:xfrm>
            <a:off x="293688" y="147638"/>
            <a:ext cx="7548562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62000" tIns="914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800000"/>
                </a:solidFill>
                <a:latin typeface="+mj-lt"/>
              </a:rPr>
              <a:t>Складские услуги</a:t>
            </a:r>
            <a:endParaRPr lang="ru-RU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30724" name="Picture 15" descr="Шушары_рус"/>
          <p:cNvPicPr>
            <a:picLocks noChangeAspect="1" noChangeArrowheads="1"/>
          </p:cNvPicPr>
          <p:nvPr/>
        </p:nvPicPr>
        <p:blipFill>
          <a:blip r:embed="rId2" cstate="print">
            <a:lum bright="-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6"/>
            <a:ext cx="91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1" descr="C:\Work\PR\Фото с воздуха\Логистика\IMG_9905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89808" cy="260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2" descr="C:\Work\PR\Фото с воздуха\Логистика\IMG_9898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996444" cy="26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3688" y="790922"/>
            <a:ext cx="8412136" cy="307777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marL="180975" indent="-180975">
              <a:buClr>
                <a:srgbClr val="800000"/>
              </a:buClr>
              <a:buSzPct val="80000"/>
              <a:buFont typeface="Wingdings 3" pitchFamily="18" charset="2"/>
              <a:buChar char="u"/>
              <a:defRPr/>
            </a:pPr>
            <a:r>
              <a:rPr lang="ru-RU" sz="1400" dirty="0">
                <a:latin typeface="+mj-lt"/>
                <a:cs typeface="Calibri" pitchFamily="34" charset="0"/>
              </a:rPr>
              <a:t>К</a:t>
            </a:r>
            <a:r>
              <a:rPr lang="ru-RU" sz="1400" dirty="0" smtClean="0">
                <a:latin typeface="+mj-lt"/>
                <a:cs typeface="Calibri" pitchFamily="34" charset="0"/>
              </a:rPr>
              <a:t>рытый склад класса «А» площадью 11 730 </a:t>
            </a:r>
            <a:r>
              <a:rPr lang="ru-RU" sz="1400" dirty="0" err="1" smtClean="0">
                <a:latin typeface="+mj-lt"/>
                <a:cs typeface="Calibri" pitchFamily="34" charset="0"/>
              </a:rPr>
              <a:t>кв.м</a:t>
            </a:r>
            <a:r>
              <a:rPr lang="en-US" sz="1400" dirty="0" smtClean="0">
                <a:latin typeface="+mj-lt"/>
                <a:cs typeface="Calibri" pitchFamily="34" charset="0"/>
              </a:rPr>
              <a:t> </a:t>
            </a:r>
            <a:r>
              <a:rPr lang="ru-RU" sz="1400" dirty="0" smtClean="0">
                <a:latin typeface="+mj-lt"/>
                <a:cs typeface="Calibri" pitchFamily="34" charset="0"/>
              </a:rPr>
              <a:t>и холодный склад площадью  6 000 </a:t>
            </a:r>
            <a:r>
              <a:rPr lang="ru-RU" sz="1400" dirty="0" err="1" smtClean="0">
                <a:latin typeface="+mj-lt"/>
                <a:cs typeface="Calibri" pitchFamily="34" charset="0"/>
              </a:rPr>
              <a:t>кв.м</a:t>
            </a:r>
            <a:endParaRPr lang="ru-RU" sz="1400" dirty="0">
              <a:latin typeface="+mj-lt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568" y="1180201"/>
            <a:ext cx="7416824" cy="98488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180975" indent="-180975">
              <a:buClr>
                <a:srgbClr val="800000"/>
              </a:buClr>
              <a:buSzPct val="80000"/>
              <a:buFont typeface="Wingdings 3" pitchFamily="18" charset="2"/>
              <a:buChar char="u"/>
              <a:defRPr/>
            </a:pPr>
            <a:r>
              <a:rPr lang="ru-RU" sz="1600" dirty="0">
                <a:latin typeface="+mj-lt"/>
                <a:cs typeface="Calibri" pitchFamily="34" charset="0"/>
              </a:rPr>
              <a:t>Транзитный </a:t>
            </a:r>
            <a:r>
              <a:rPr lang="ru-RU" sz="1600" dirty="0" smtClean="0">
                <a:latin typeface="+mj-lt"/>
                <a:cs typeface="Calibri" pitchFamily="34" charset="0"/>
              </a:rPr>
              <a:t>склад </a:t>
            </a:r>
          </a:p>
          <a:p>
            <a:pPr>
              <a:buClr>
                <a:srgbClr val="800000"/>
              </a:buClr>
              <a:buSzPct val="80000"/>
              <a:defRPr/>
            </a:pPr>
            <a:r>
              <a:rPr lang="ru-RU" sz="1400" dirty="0" smtClean="0">
                <a:cs typeface="Calibri" pitchFamily="34" charset="0"/>
              </a:rPr>
              <a:t>крытый </a:t>
            </a:r>
            <a:r>
              <a:rPr lang="ru-RU" sz="1400" dirty="0">
                <a:cs typeface="Calibri" pitchFamily="34" charset="0"/>
              </a:rPr>
              <a:t>склад</a:t>
            </a:r>
            <a:r>
              <a:rPr lang="ru-RU" sz="1400" dirty="0" smtClean="0">
                <a:latin typeface="+mj-lt"/>
                <a:cs typeface="Calibri" pitchFamily="34" charset="0"/>
              </a:rPr>
              <a:t> класса «А»</a:t>
            </a:r>
          </a:p>
          <a:p>
            <a:pPr>
              <a:buClr>
                <a:srgbClr val="800000"/>
              </a:buClr>
              <a:buSzPct val="80000"/>
              <a:defRPr/>
            </a:pPr>
            <a:r>
              <a:rPr lang="ru-RU" sz="1400" dirty="0">
                <a:latin typeface="+mj-lt"/>
                <a:cs typeface="Calibri" pitchFamily="34" charset="0"/>
              </a:rPr>
              <a:t>п</a:t>
            </a:r>
            <a:r>
              <a:rPr lang="ru-RU" sz="1400" dirty="0" smtClean="0">
                <a:latin typeface="+mj-lt"/>
                <a:cs typeface="Calibri" pitchFamily="34" charset="0"/>
              </a:rPr>
              <a:t>лощадью 11 730 </a:t>
            </a:r>
            <a:r>
              <a:rPr lang="ru-RU" sz="1400" dirty="0" err="1" smtClean="0">
                <a:latin typeface="+mj-lt"/>
                <a:cs typeface="Calibri" pitchFamily="34" charset="0"/>
              </a:rPr>
              <a:t>кв.м</a:t>
            </a:r>
            <a:r>
              <a:rPr lang="ru-RU" sz="1400" dirty="0" smtClean="0">
                <a:latin typeface="+mj-lt"/>
                <a:cs typeface="Calibri" pitchFamily="34" charset="0"/>
              </a:rPr>
              <a:t> </a:t>
            </a:r>
            <a:r>
              <a:rPr lang="ru-RU" sz="1400" dirty="0">
                <a:latin typeface="+mj-lt"/>
                <a:cs typeface="Calibri" pitchFamily="34" charset="0"/>
              </a:rPr>
              <a:t>– оборудован крытой </a:t>
            </a:r>
            <a:r>
              <a:rPr lang="ru-RU" sz="1400" dirty="0" smtClean="0">
                <a:latin typeface="+mj-lt"/>
                <a:cs typeface="Calibri" pitchFamily="34" charset="0"/>
              </a:rPr>
              <a:t>эстакадой </a:t>
            </a:r>
            <a:r>
              <a:rPr lang="ru-RU" sz="1400" dirty="0">
                <a:latin typeface="+mj-lt"/>
                <a:cs typeface="Calibri" pitchFamily="34" charset="0"/>
              </a:rPr>
              <a:t>(10 вагонов), </a:t>
            </a:r>
            <a:r>
              <a:rPr lang="en-US" sz="1400" dirty="0" smtClean="0">
                <a:latin typeface="+mj-lt"/>
                <a:cs typeface="Calibri" pitchFamily="34" charset="0"/>
              </a:rPr>
              <a:t>1</a:t>
            </a:r>
            <a:r>
              <a:rPr lang="en-US" sz="1400" dirty="0">
                <a:latin typeface="+mj-lt"/>
                <a:cs typeface="Calibri" pitchFamily="34" charset="0"/>
              </a:rPr>
              <a:t>2</a:t>
            </a:r>
            <a:r>
              <a:rPr lang="en-US" sz="1400" dirty="0" smtClean="0">
                <a:latin typeface="+mj-lt"/>
                <a:cs typeface="Calibri" pitchFamily="34" charset="0"/>
              </a:rPr>
              <a:t> </a:t>
            </a:r>
            <a:r>
              <a:rPr lang="ru-RU" sz="1400" dirty="0">
                <a:latin typeface="+mj-lt"/>
                <a:cs typeface="Calibri" pitchFamily="34" charset="0"/>
              </a:rPr>
              <a:t>доков для</a:t>
            </a:r>
            <a:r>
              <a:rPr lang="en-US" sz="1400" dirty="0">
                <a:latin typeface="+mj-lt"/>
                <a:cs typeface="Calibri" pitchFamily="34" charset="0"/>
              </a:rPr>
              <a:t> </a:t>
            </a:r>
            <a:r>
              <a:rPr lang="ru-RU" sz="1400" dirty="0">
                <a:latin typeface="+mj-lt"/>
                <a:cs typeface="Calibri" pitchFamily="34" charset="0"/>
              </a:rPr>
              <a:t>автофургонов, 1 пандус для въезда</a:t>
            </a:r>
            <a:r>
              <a:rPr lang="ru-RU" sz="1400" dirty="0" smtClean="0">
                <a:latin typeface="+mj-lt"/>
                <a:cs typeface="Calibri" pitchFamily="34" charset="0"/>
              </a:rPr>
              <a:t>.</a:t>
            </a:r>
            <a:endParaRPr lang="ru-RU" sz="1400" dirty="0">
              <a:latin typeface="+mj-lt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717" y="2251813"/>
            <a:ext cx="7920879" cy="76944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numCol="2">
            <a:spAutoFit/>
          </a:bodyPr>
          <a:lstStyle/>
          <a:p>
            <a:pPr marL="627063" indent="-180975"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cs typeface="Calibri" pitchFamily="34" charset="0"/>
              </a:rPr>
              <a:t>перетарка (кросс-</a:t>
            </a:r>
            <a:r>
              <a:rPr lang="ru-RU" sz="1400" dirty="0" err="1">
                <a:cs typeface="Calibri" pitchFamily="34" charset="0"/>
              </a:rPr>
              <a:t>докинг</a:t>
            </a:r>
            <a:r>
              <a:rPr lang="ru-RU" sz="1400" dirty="0">
                <a:cs typeface="Calibri" pitchFamily="34" charset="0"/>
              </a:rPr>
              <a:t>)</a:t>
            </a:r>
          </a:p>
          <a:p>
            <a:pPr marL="361950">
              <a:buClr>
                <a:srgbClr val="800000"/>
              </a:buClr>
              <a:defRPr/>
            </a:pPr>
            <a:r>
              <a:rPr lang="ru-RU" sz="1400" dirty="0">
                <a:cs typeface="Calibri" pitchFamily="34" charset="0"/>
              </a:rPr>
              <a:t>           </a:t>
            </a:r>
            <a:r>
              <a:rPr lang="ru-RU" sz="1400" dirty="0" smtClean="0">
                <a:cs typeface="Calibri" pitchFamily="34" charset="0"/>
              </a:rPr>
              <a:t>вагон-склад-контейнер</a:t>
            </a:r>
            <a:endParaRPr lang="ru-RU" sz="1400" dirty="0">
              <a:cs typeface="Calibri" pitchFamily="34" charset="0"/>
            </a:endParaRPr>
          </a:p>
          <a:p>
            <a:pPr marL="361950">
              <a:buClr>
                <a:srgbClr val="800000"/>
              </a:buClr>
              <a:defRPr/>
            </a:pPr>
            <a:r>
              <a:rPr lang="ru-RU" sz="1400" dirty="0">
                <a:cs typeface="Calibri" pitchFamily="34" charset="0"/>
              </a:rPr>
              <a:t>           </a:t>
            </a:r>
            <a:r>
              <a:rPr lang="ru-RU" sz="1400" dirty="0" smtClean="0">
                <a:cs typeface="Calibri" pitchFamily="34" charset="0"/>
              </a:rPr>
              <a:t>автомашина-склад-контейнер</a:t>
            </a:r>
            <a:endParaRPr lang="ru-RU" sz="1400" dirty="0">
              <a:cs typeface="Calibri" pitchFamily="34" charset="0"/>
            </a:endParaRPr>
          </a:p>
          <a:p>
            <a:pPr marL="627063" indent="-180975"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cs typeface="Calibri" pitchFamily="34" charset="0"/>
              </a:rPr>
              <a:t>формирование грузовых партий </a:t>
            </a:r>
          </a:p>
          <a:p>
            <a:pPr marL="627063" indent="-180975"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ru-RU" sz="1400" dirty="0"/>
              <a:t>ответственное хранение</a:t>
            </a:r>
            <a:endParaRPr lang="ru-RU" sz="1400" dirty="0">
              <a:cs typeface="Calibri" pitchFamily="34" charset="0"/>
            </a:endParaRPr>
          </a:p>
          <a:p>
            <a:pPr>
              <a:buClr>
                <a:srgbClr val="800000"/>
              </a:buClr>
              <a:buSzPct val="80000"/>
              <a:defRPr/>
            </a:pPr>
            <a:endParaRPr lang="ru-RU" sz="1600" dirty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52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uznetsov.da\Desktop\Холодный склада\IMG_35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702" b="32545"/>
          <a:stretch/>
        </p:blipFill>
        <p:spPr bwMode="auto">
          <a:xfrm>
            <a:off x="4788024" y="3284984"/>
            <a:ext cx="39604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12"/>
          <p:cNvSpPr txBox="1">
            <a:spLocks noChangeArrowheads="1"/>
          </p:cNvSpPr>
          <p:nvPr/>
        </p:nvSpPr>
        <p:spPr bwMode="auto">
          <a:xfrm>
            <a:off x="293688" y="147638"/>
            <a:ext cx="7548562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62000" tIns="914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800000"/>
                </a:solidFill>
                <a:latin typeface="+mj-lt"/>
              </a:rPr>
              <a:t>Складские услуги</a:t>
            </a:r>
            <a:endParaRPr lang="ru-RU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30724" name="Picture 15" descr="Шушары_рус"/>
          <p:cNvPicPr>
            <a:picLocks noChangeAspect="1" noChangeArrowheads="1"/>
          </p:cNvPicPr>
          <p:nvPr/>
        </p:nvPicPr>
        <p:blipFill>
          <a:blip r:embed="rId3" cstate="print">
            <a:lum bright="-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6"/>
            <a:ext cx="91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87624" y="1628800"/>
            <a:ext cx="5472608" cy="73866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marL="627063" indent="-180975"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+mj-lt"/>
                <a:cs typeface="Calibri" pitchFamily="34" charset="0"/>
              </a:rPr>
              <a:t>перетарка </a:t>
            </a:r>
            <a:r>
              <a:rPr lang="ru-RU" sz="1400" dirty="0" smtClean="0">
                <a:cs typeface="Calibri" pitchFamily="34" charset="0"/>
              </a:rPr>
              <a:t>автомашина-склад-контейнер</a:t>
            </a:r>
            <a:endParaRPr lang="ru-RU" sz="1400" dirty="0">
              <a:cs typeface="Calibri" pitchFamily="34" charset="0"/>
            </a:endParaRPr>
          </a:p>
          <a:p>
            <a:pPr marL="627063" indent="-180975"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+mj-lt"/>
                <a:cs typeface="Calibri" pitchFamily="34" charset="0"/>
              </a:rPr>
              <a:t>формирование грузовых партий </a:t>
            </a:r>
            <a:endParaRPr lang="ru-RU" sz="1400" dirty="0">
              <a:latin typeface="+mj-lt"/>
              <a:cs typeface="Calibri" pitchFamily="34" charset="0"/>
            </a:endParaRPr>
          </a:p>
          <a:p>
            <a:pPr marL="627063" indent="-180975"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ru-RU" sz="1400" dirty="0"/>
              <a:t>ответственное </a:t>
            </a:r>
            <a:r>
              <a:rPr lang="ru-RU" sz="1400" dirty="0" smtClean="0"/>
              <a:t>хранение</a:t>
            </a:r>
            <a:endParaRPr lang="ru-RU" sz="1400" dirty="0">
              <a:latin typeface="+mj-lt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980728"/>
            <a:ext cx="8457514" cy="55399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180975" indent="-180975">
              <a:buClr>
                <a:srgbClr val="800000"/>
              </a:buClr>
              <a:buSzPct val="80000"/>
              <a:buFont typeface="Wingdings 3" pitchFamily="18" charset="2"/>
              <a:buChar char="u"/>
              <a:defRPr/>
            </a:pPr>
            <a:r>
              <a:rPr lang="ru-RU" sz="1600" dirty="0" smtClean="0">
                <a:latin typeface="+mj-lt"/>
                <a:cs typeface="Calibri" pitchFamily="34" charset="0"/>
              </a:rPr>
              <a:t>Холодный склад</a:t>
            </a:r>
          </a:p>
          <a:p>
            <a:pPr>
              <a:buClr>
                <a:srgbClr val="800000"/>
              </a:buClr>
              <a:buSzPct val="80000"/>
              <a:defRPr/>
            </a:pPr>
            <a:r>
              <a:rPr lang="ru-RU" sz="1400" dirty="0" smtClean="0">
                <a:latin typeface="+mj-lt"/>
                <a:cs typeface="Calibri" pitchFamily="34" charset="0"/>
              </a:rPr>
              <a:t>площадью 6 000 кв. м – 8</a:t>
            </a:r>
            <a:r>
              <a:rPr lang="en-US" sz="1400" dirty="0" smtClean="0">
                <a:latin typeface="+mj-lt"/>
                <a:cs typeface="Calibri" pitchFamily="34" charset="0"/>
              </a:rPr>
              <a:t> </a:t>
            </a:r>
            <a:r>
              <a:rPr lang="ru-RU" sz="1400" dirty="0">
                <a:latin typeface="+mj-lt"/>
                <a:cs typeface="Calibri" pitchFamily="34" charset="0"/>
              </a:rPr>
              <a:t>доков </a:t>
            </a:r>
            <a:r>
              <a:rPr lang="ru-RU" sz="1400" dirty="0" smtClean="0">
                <a:latin typeface="+mj-lt"/>
                <a:cs typeface="Calibri" pitchFamily="34" charset="0"/>
              </a:rPr>
              <a:t>для обработки различных транспортных средств</a:t>
            </a:r>
            <a:endParaRPr lang="ru-RU" sz="1400" dirty="0">
              <a:latin typeface="+mj-lt"/>
              <a:cs typeface="Calibri" pitchFamily="34" charset="0"/>
            </a:endParaRPr>
          </a:p>
        </p:txBody>
      </p:sp>
      <p:pic>
        <p:nvPicPr>
          <p:cNvPr id="11" name="Picture 2" descr="C:\Users\kuznetsov.da\Desktop\Холодный склада\IMG_3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2" r="23087" b="27605"/>
          <a:stretch>
            <a:fillRect/>
          </a:stretch>
        </p:blipFill>
        <p:spPr bwMode="auto">
          <a:xfrm>
            <a:off x="493488" y="3284984"/>
            <a:ext cx="39818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04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ChangeArrowheads="1"/>
          </p:cNvSpPr>
          <p:nvPr/>
        </p:nvSpPr>
        <p:spPr bwMode="auto">
          <a:xfrm>
            <a:off x="641350" y="4622800"/>
            <a:ext cx="12017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200" b="1">
              <a:solidFill>
                <a:srgbClr val="003378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795" name="Rectangle 34"/>
          <p:cNvSpPr>
            <a:spLocks noChangeArrowheads="1"/>
          </p:cNvSpPr>
          <p:nvPr/>
        </p:nvSpPr>
        <p:spPr bwMode="auto">
          <a:xfrm>
            <a:off x="0" y="0"/>
            <a:ext cx="9144000" cy="46038"/>
          </a:xfrm>
          <a:prstGeom prst="rect">
            <a:avLst/>
          </a:prstGeom>
          <a:solidFill>
            <a:srgbClr val="808080">
              <a:alpha val="25098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12700">
              <a:spcBef>
                <a:spcPct val="20000"/>
              </a:spcBef>
            </a:pPr>
            <a:endParaRPr lang="en-US" sz="1600">
              <a:solidFill>
                <a:schemeClr val="bg2"/>
              </a:solidFill>
              <a:ea typeface="ＭＳ Ｐゴシック" pitchFamily="50" charset="-128"/>
            </a:endParaRPr>
          </a:p>
          <a:p>
            <a:pPr marL="342900" indent="12700">
              <a:spcBef>
                <a:spcPct val="20000"/>
              </a:spcBef>
            </a:pPr>
            <a:endParaRPr lang="en-US" sz="1600">
              <a:solidFill>
                <a:schemeClr val="bg2"/>
              </a:solidFill>
              <a:ea typeface="ＭＳ Ｐゴシック" pitchFamily="50" charset="-128"/>
            </a:endParaRPr>
          </a:p>
        </p:txBody>
      </p:sp>
      <p:pic>
        <p:nvPicPr>
          <p:cNvPr id="33796" name="Рисунок 7" descr="IMG_12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60400"/>
            <a:ext cx="29622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9" descr="DSC063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660400"/>
            <a:ext cx="294481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641350" y="188913"/>
            <a:ext cx="7634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800000"/>
                </a:solidFill>
              </a:rPr>
              <a:t>Современное терминальное оборудование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83748"/>
              </p:ext>
            </p:extLst>
          </p:nvPr>
        </p:nvGraphicFramePr>
        <p:xfrm>
          <a:off x="971550" y="2924175"/>
          <a:ext cx="7200900" cy="3095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85"/>
                <a:gridCol w="1512189"/>
                <a:gridCol w="1008126"/>
              </a:tblGrid>
              <a:tr h="2494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Наименование, тип техники                           </a:t>
                      </a: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количество</a:t>
                      </a: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en-US" sz="1200" b="1" i="1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ru-RU" sz="1200" b="1" i="1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п</a:t>
                      </a:r>
                      <a:endParaRPr lang="ru-RU" sz="1200" b="1" i="1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Кран козловой контейнерный RTG KONE </a:t>
                      </a:r>
                      <a:r>
                        <a:rPr lang="en-US" sz="1100" b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CRANES</a:t>
                      </a:r>
                      <a:r>
                        <a:rPr lang="ru-RU" sz="1100" b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          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 err="1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Ричстакер</a:t>
                      </a:r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для</a:t>
                      </a:r>
                      <a:r>
                        <a:rPr lang="ru-RU" sz="1100" b="0" u="none" strike="noStrike" baseline="0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 груженых контейнеров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 err="1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Ричстакер</a:t>
                      </a:r>
                      <a:r>
                        <a:rPr lang="ru-RU" sz="1100" b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 для порожних контейнеров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Тягач терминальный </a:t>
                      </a:r>
                      <a:r>
                        <a:rPr lang="en-US" sz="1100" b="0" u="none" strike="noStrike" baseline="0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П/прицеп терминальный </a:t>
                      </a:r>
                      <a:r>
                        <a:rPr lang="en-US" sz="1100" b="0" u="none" strike="noStrike" dirty="0" err="1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Fabrisem</a:t>
                      </a:r>
                      <a:r>
                        <a:rPr lang="en-US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 SPC40 2E    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Погрузчик  вилочный "</a:t>
                      </a:r>
                      <a:r>
                        <a:rPr lang="en-US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Toyota" 02-7FDK40          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Погрузчик  вилочный "</a:t>
                      </a:r>
                      <a:r>
                        <a:rPr lang="en-US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Toyota" 62-8FD30             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kern="1200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Погрузчик  вилочный "</a:t>
                      </a:r>
                      <a:r>
                        <a:rPr lang="en-US" sz="1100" b="0" u="none" strike="noStrike" kern="1200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Toyota" 62-8FD18 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1.8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 err="1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Эл.погрузчик</a:t>
                      </a:r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  вилочный "</a:t>
                      </a:r>
                      <a:r>
                        <a:rPr lang="en-US" sz="1100" b="0" u="none" strike="noStrike" dirty="0" err="1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Jungheinrich</a:t>
                      </a:r>
                      <a:r>
                        <a:rPr lang="en-US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" EFG318  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1.8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Прочее</a:t>
                      </a:r>
                      <a:r>
                        <a:rPr lang="ru-RU" sz="1200" b="1" i="1" u="none" strike="noStrike" baseline="0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 технологическое оборудование</a:t>
                      </a:r>
                      <a:endParaRPr lang="en-US" sz="1200" b="1" i="1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Уборочная техника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Весы для взвешивания контейнеров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 и тарно-штучных грузов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  <a:tr h="218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Система радиационного контроля «Янтарь»</a:t>
                      </a:r>
                      <a:endParaRPr lang="en-US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</a:endParaRPr>
                    </a:p>
                  </a:txBody>
                  <a:tcPr marL="144009" marR="144009" marT="36005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9950</TotalTime>
  <Words>495</Words>
  <Application>Microsoft Office PowerPoint</Application>
  <PresentationFormat>Экран (4:3)</PresentationFormat>
  <Paragraphs>133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1_Default Design</vt:lpstr>
      <vt:lpstr>2_Default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Т/п  «Пушкинский»  Санкт-Петербургской таможни</vt:lpstr>
      <vt:lpstr>Конкурентные преимущества ЗАО «Логистика-Терминал»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Борис Юрьевич Крякунов</dc:creator>
  <cp:lastModifiedBy>Tkachenko_a</cp:lastModifiedBy>
  <cp:revision>499</cp:revision>
  <cp:lastPrinted>2014-04-15T13:03:36Z</cp:lastPrinted>
  <dcterms:created xsi:type="dcterms:W3CDTF">2005-04-14T12:13:44Z</dcterms:created>
  <dcterms:modified xsi:type="dcterms:W3CDTF">2016-07-11T14:01:39Z</dcterms:modified>
</cp:coreProperties>
</file>