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0"/>
  </p:notesMasterIdLst>
  <p:handoutMasterIdLst>
    <p:handoutMasterId r:id="rId11"/>
  </p:handoutMasterIdLst>
  <p:sldIdLst>
    <p:sldId id="257" r:id="rId3"/>
    <p:sldId id="462" r:id="rId4"/>
    <p:sldId id="465" r:id="rId5"/>
    <p:sldId id="464" r:id="rId6"/>
    <p:sldId id="461" r:id="rId7"/>
    <p:sldId id="467" r:id="rId8"/>
    <p:sldId id="468" r:id="rId9"/>
  </p:sldIdLst>
  <p:sldSz cx="9144000" cy="6858000" type="screen4x3"/>
  <p:notesSz cx="6797675" cy="9926638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3333FF"/>
    <a:srgbClr val="C5D9F1"/>
    <a:srgbClr val="CCFF99"/>
    <a:srgbClr val="004F8A"/>
    <a:srgbClr val="99FF66"/>
    <a:srgbClr val="99CCFF"/>
    <a:srgbClr val="F8955E"/>
    <a:srgbClr val="66FFFF"/>
    <a:srgbClr val="58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9" autoAdjust="0"/>
    <p:restoredTop sz="99771" autoAdjust="0"/>
  </p:normalViewPr>
  <p:slideViewPr>
    <p:cSldViewPr>
      <p:cViewPr varScale="1">
        <p:scale>
          <a:sx n="112" d="100"/>
          <a:sy n="112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A58F9-C5FB-43F5-8541-CCC53A15F16B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5B53B8-23BD-45D4-92D2-7A36D4E78BBC}">
      <dgm:prSet phldrT="[Текст]" custT="1"/>
      <dgm:spPr>
        <a:solidFill>
          <a:srgbClr val="C5D9F1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2.  Содержание резервов по персоналу и технике</a:t>
          </a:r>
          <a:endParaRPr lang="ru-RU" sz="1300" b="1" dirty="0">
            <a:solidFill>
              <a:schemeClr val="tx1"/>
            </a:solidFill>
          </a:endParaRPr>
        </a:p>
      </dgm:t>
    </dgm:pt>
    <dgm:pt modelId="{1B276A53-7471-4625-AB39-9F2FE33D1502}" type="parTrans" cxnId="{F19CC1DA-F470-4F74-A23A-B6B058A2E979}">
      <dgm:prSet/>
      <dgm:spPr/>
      <dgm:t>
        <a:bodyPr/>
        <a:lstStyle/>
        <a:p>
          <a:endParaRPr lang="ru-RU" sz="1300"/>
        </a:p>
      </dgm:t>
    </dgm:pt>
    <dgm:pt modelId="{197F85FA-AEDA-49D7-A6D1-E0A7B12C2725}" type="sibTrans" cxnId="{F19CC1DA-F470-4F74-A23A-B6B058A2E979}">
      <dgm:prSet custT="1"/>
      <dgm:spPr>
        <a:solidFill>
          <a:srgbClr val="004F8A"/>
        </a:solidFill>
      </dgm:spPr>
      <dgm:t>
        <a:bodyPr/>
        <a:lstStyle/>
        <a:p>
          <a:endParaRPr lang="ru-RU" sz="1300"/>
        </a:p>
      </dgm:t>
    </dgm:pt>
    <dgm:pt modelId="{CF50E82C-B7F5-4BA7-81CB-E3FFDCE7749C}">
      <dgm:prSet phldrT="[Текст]" custT="1"/>
      <dgm:spPr>
        <a:solidFill>
          <a:srgbClr val="C5D9F1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3.  Содержание собственной </a:t>
          </a:r>
          <a:r>
            <a:rPr lang="ru-RU" sz="1300" b="1" dirty="0" err="1" smtClean="0">
              <a:solidFill>
                <a:schemeClr val="tx1"/>
              </a:solidFill>
            </a:rPr>
            <a:t>ж.д</a:t>
          </a:r>
          <a:r>
            <a:rPr lang="ru-RU" sz="1300" b="1" dirty="0" smtClean="0">
              <a:solidFill>
                <a:schemeClr val="tx1"/>
              </a:solidFill>
            </a:rPr>
            <a:t>. техники при малых объемах перевозок</a:t>
          </a:r>
          <a:endParaRPr lang="ru-RU" sz="1300" b="1" dirty="0">
            <a:solidFill>
              <a:schemeClr val="tx1"/>
            </a:solidFill>
          </a:endParaRPr>
        </a:p>
      </dgm:t>
    </dgm:pt>
    <dgm:pt modelId="{A28452E4-AEFB-4DE4-8E69-AB9B30CE69CA}" type="parTrans" cxnId="{9C800849-9382-4BD6-A1EC-2E06E5E021FB}">
      <dgm:prSet/>
      <dgm:spPr/>
      <dgm:t>
        <a:bodyPr/>
        <a:lstStyle/>
        <a:p>
          <a:endParaRPr lang="ru-RU" sz="1300"/>
        </a:p>
      </dgm:t>
    </dgm:pt>
    <dgm:pt modelId="{CCF4C10E-60E3-48D5-BBE6-BBAAD263FD77}" type="sibTrans" cxnId="{9C800849-9382-4BD6-A1EC-2E06E5E021FB}">
      <dgm:prSet custT="1"/>
      <dgm:spPr>
        <a:solidFill>
          <a:srgbClr val="004F8A"/>
        </a:solidFill>
      </dgm:spPr>
      <dgm:t>
        <a:bodyPr/>
        <a:lstStyle/>
        <a:p>
          <a:endParaRPr lang="ru-RU" sz="1300"/>
        </a:p>
      </dgm:t>
    </dgm:pt>
    <dgm:pt modelId="{FB102E7E-ED99-45A7-9205-7D74BF9444F9}">
      <dgm:prSet phldrT="[Текст]" custT="1"/>
      <dgm:spPr>
        <a:solidFill>
          <a:srgbClr val="C5D9F1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4.                Сложность контроля расходов цеха</a:t>
          </a:r>
          <a:endParaRPr lang="ru-RU" sz="1300" b="1" dirty="0">
            <a:solidFill>
              <a:schemeClr val="tx1"/>
            </a:solidFill>
          </a:endParaRPr>
        </a:p>
      </dgm:t>
    </dgm:pt>
    <dgm:pt modelId="{F64E2AD7-E5B4-4D5C-BB12-7F830ECD1C17}" type="parTrans" cxnId="{367E1387-CE5A-4C54-AD82-1C58F6A5D34C}">
      <dgm:prSet/>
      <dgm:spPr/>
      <dgm:t>
        <a:bodyPr/>
        <a:lstStyle/>
        <a:p>
          <a:endParaRPr lang="ru-RU" sz="1300"/>
        </a:p>
      </dgm:t>
    </dgm:pt>
    <dgm:pt modelId="{FFF2C481-0DEA-43DC-A019-1FF711AFCF53}" type="sibTrans" cxnId="{367E1387-CE5A-4C54-AD82-1C58F6A5D34C}">
      <dgm:prSet custT="1"/>
      <dgm:spPr>
        <a:solidFill>
          <a:srgbClr val="004F8A"/>
        </a:solidFill>
      </dgm:spPr>
      <dgm:t>
        <a:bodyPr/>
        <a:lstStyle/>
        <a:p>
          <a:endParaRPr lang="ru-RU" sz="1300"/>
        </a:p>
      </dgm:t>
    </dgm:pt>
    <dgm:pt modelId="{DC7A22C4-37BD-4C44-AC4A-B2E10E040161}">
      <dgm:prSet phldrT="[Текст]" custT="1"/>
      <dgm:spPr>
        <a:solidFill>
          <a:srgbClr val="C5D9F1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5. Изношенность объектов транспортной инфраструктуры </a:t>
          </a:r>
          <a:endParaRPr lang="ru-RU" sz="1300" b="1" dirty="0">
            <a:solidFill>
              <a:schemeClr val="tx1"/>
            </a:solidFill>
          </a:endParaRPr>
        </a:p>
      </dgm:t>
    </dgm:pt>
    <dgm:pt modelId="{31136224-02B6-4E8A-BA6B-95CCED6FF8CC}" type="parTrans" cxnId="{7F48946B-F90B-48FC-8AF0-F9C189BEFCBD}">
      <dgm:prSet/>
      <dgm:spPr/>
      <dgm:t>
        <a:bodyPr/>
        <a:lstStyle/>
        <a:p>
          <a:endParaRPr lang="ru-RU" sz="1300"/>
        </a:p>
      </dgm:t>
    </dgm:pt>
    <dgm:pt modelId="{CE2554B7-2647-42AC-B1AF-7217FEE6DFE2}" type="sibTrans" cxnId="{7F48946B-F90B-48FC-8AF0-F9C189BEFCBD}">
      <dgm:prSet custT="1"/>
      <dgm:spPr>
        <a:solidFill>
          <a:srgbClr val="004F8A"/>
        </a:solidFill>
      </dgm:spPr>
      <dgm:t>
        <a:bodyPr/>
        <a:lstStyle/>
        <a:p>
          <a:endParaRPr lang="ru-RU" sz="1300"/>
        </a:p>
      </dgm:t>
    </dgm:pt>
    <dgm:pt modelId="{8493E0B8-739D-471E-BA98-9D07D8CF56C4}">
      <dgm:prSet phldrT="[Текст]" custT="1"/>
      <dgm:spPr>
        <a:solidFill>
          <a:srgbClr val="C5D9F1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1.  Содержание штатных сотрудников при малых объемах перевозок в </a:t>
          </a:r>
          <a:r>
            <a:rPr lang="ru-RU" sz="1300" b="1" dirty="0" err="1" smtClean="0">
              <a:solidFill>
                <a:schemeClr val="tx1"/>
              </a:solidFill>
            </a:rPr>
            <a:t>ж.д</a:t>
          </a:r>
          <a:r>
            <a:rPr lang="ru-RU" sz="1300" b="1" dirty="0" smtClean="0">
              <a:solidFill>
                <a:schemeClr val="tx1"/>
              </a:solidFill>
            </a:rPr>
            <a:t>. цехе</a:t>
          </a:r>
          <a:endParaRPr lang="ru-RU" sz="1300" b="1" dirty="0">
            <a:solidFill>
              <a:schemeClr val="tx1"/>
            </a:solidFill>
          </a:endParaRPr>
        </a:p>
      </dgm:t>
    </dgm:pt>
    <dgm:pt modelId="{0E3BD7D1-F941-46FC-8326-03CA7897FEA1}" type="parTrans" cxnId="{1868F4DC-C9F6-427B-8C52-D4BEB88B269C}">
      <dgm:prSet/>
      <dgm:spPr/>
      <dgm:t>
        <a:bodyPr/>
        <a:lstStyle/>
        <a:p>
          <a:endParaRPr lang="ru-RU" sz="1300"/>
        </a:p>
      </dgm:t>
    </dgm:pt>
    <dgm:pt modelId="{B1272F29-2831-4CD1-8C86-A7B430DF0026}" type="sibTrans" cxnId="{1868F4DC-C9F6-427B-8C52-D4BEB88B269C}">
      <dgm:prSet custT="1"/>
      <dgm:spPr>
        <a:solidFill>
          <a:srgbClr val="004F8A"/>
        </a:solidFill>
      </dgm:spPr>
      <dgm:t>
        <a:bodyPr/>
        <a:lstStyle/>
        <a:p>
          <a:endParaRPr lang="ru-RU" sz="1300"/>
        </a:p>
      </dgm:t>
    </dgm:pt>
    <dgm:pt modelId="{C5377AEC-96F7-4B4E-A26B-6935B8B2D629}" type="pres">
      <dgm:prSet presAssocID="{2BDA58F9-C5FB-43F5-8541-CCC53A15F1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0C486-9E3F-4776-A575-9D46167D6764}" type="pres">
      <dgm:prSet presAssocID="{1D5B53B8-23BD-45D4-92D2-7A36D4E78B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5357A-0BFA-4E41-B6BF-3938855FC8BE}" type="pres">
      <dgm:prSet presAssocID="{197F85FA-AEDA-49D7-A6D1-E0A7B12C272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87156DB-48AF-409B-BCB7-BE0A8A52D892}" type="pres">
      <dgm:prSet presAssocID="{197F85FA-AEDA-49D7-A6D1-E0A7B12C27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615F67E-329C-431B-8F83-DC893913D349}" type="pres">
      <dgm:prSet presAssocID="{CF50E82C-B7F5-4BA7-81CB-E3FFDCE774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EF37-9B19-4B86-8060-625F6A862FF1}" type="pres">
      <dgm:prSet presAssocID="{CCF4C10E-60E3-48D5-BBE6-BBAAD263FD7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FE022E0-299C-40FE-BA9F-FF5A26C6D2E0}" type="pres">
      <dgm:prSet presAssocID="{CCF4C10E-60E3-48D5-BBE6-BBAAD263FD7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E3C382E-3AC3-44BB-B12B-6D7FD4CFE2B6}" type="pres">
      <dgm:prSet presAssocID="{FB102E7E-ED99-45A7-9205-7D74BF9444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788C1-7291-4BCF-B762-AF594A9583DB}" type="pres">
      <dgm:prSet presAssocID="{FFF2C481-0DEA-43DC-A019-1FF711AFCF5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0C4D6E5-09B6-4405-80F6-A782C0D3F457}" type="pres">
      <dgm:prSet presAssocID="{FFF2C481-0DEA-43DC-A019-1FF711AFCF5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2D1988A-DB9D-41A0-9F7F-19C84707CBB4}" type="pres">
      <dgm:prSet presAssocID="{DC7A22C4-37BD-4C44-AC4A-B2E10E0401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CAB37-AC24-49DA-A84B-602FE65904B9}" type="pres">
      <dgm:prSet presAssocID="{CE2554B7-2647-42AC-B1AF-7217FEE6DF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0AFC66A-215B-47DD-822B-F581BF95F37B}" type="pres">
      <dgm:prSet presAssocID="{CE2554B7-2647-42AC-B1AF-7217FEE6DFE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65CA594-59F2-4636-9A45-30F571936C17}" type="pres">
      <dgm:prSet presAssocID="{8493E0B8-739D-471E-BA98-9D07D8CF56C4}" presName="node" presStyleLbl="node1" presStyleIdx="4" presStyleCnt="5" custRadScaleRad="98532" custRadScaleInc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85277-913F-4D80-ABE2-A4C4252A8501}" type="pres">
      <dgm:prSet presAssocID="{B1272F29-2831-4CD1-8C86-A7B430DF002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9C5DEE9-F1BE-4942-9BE1-064C2F45769E}" type="pres">
      <dgm:prSet presAssocID="{B1272F29-2831-4CD1-8C86-A7B430DF002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4773D90-0609-419F-8A64-B336D184C933}" type="presOf" srcId="{8493E0B8-739D-471E-BA98-9D07D8CF56C4}" destId="{765CA594-59F2-4636-9A45-30F571936C17}" srcOrd="0" destOrd="0" presId="urn:microsoft.com/office/officeart/2005/8/layout/cycle2"/>
    <dgm:cxn modelId="{780300AF-C00D-4682-A84F-D064D5AB282A}" type="presOf" srcId="{CCF4C10E-60E3-48D5-BBE6-BBAAD263FD77}" destId="{8FE022E0-299C-40FE-BA9F-FF5A26C6D2E0}" srcOrd="1" destOrd="0" presId="urn:microsoft.com/office/officeart/2005/8/layout/cycle2"/>
    <dgm:cxn modelId="{77354595-7B50-47F0-972E-AF912F84E055}" type="presOf" srcId="{FB102E7E-ED99-45A7-9205-7D74BF9444F9}" destId="{7E3C382E-3AC3-44BB-B12B-6D7FD4CFE2B6}" srcOrd="0" destOrd="0" presId="urn:microsoft.com/office/officeart/2005/8/layout/cycle2"/>
    <dgm:cxn modelId="{1A1C3143-892F-4B21-8AEF-318FB58D175E}" type="presOf" srcId="{CCF4C10E-60E3-48D5-BBE6-BBAAD263FD77}" destId="{A62AEF37-9B19-4B86-8060-625F6A862FF1}" srcOrd="0" destOrd="0" presId="urn:microsoft.com/office/officeart/2005/8/layout/cycle2"/>
    <dgm:cxn modelId="{75B38DCF-B0D5-4D29-93AC-653A511FA256}" type="presOf" srcId="{2BDA58F9-C5FB-43F5-8541-CCC53A15F16B}" destId="{C5377AEC-96F7-4B4E-A26B-6935B8B2D629}" srcOrd="0" destOrd="0" presId="urn:microsoft.com/office/officeart/2005/8/layout/cycle2"/>
    <dgm:cxn modelId="{9C800849-9382-4BD6-A1EC-2E06E5E021FB}" srcId="{2BDA58F9-C5FB-43F5-8541-CCC53A15F16B}" destId="{CF50E82C-B7F5-4BA7-81CB-E3FFDCE7749C}" srcOrd="1" destOrd="0" parTransId="{A28452E4-AEFB-4DE4-8E69-AB9B30CE69CA}" sibTransId="{CCF4C10E-60E3-48D5-BBE6-BBAAD263FD77}"/>
    <dgm:cxn modelId="{0A2EC3A8-8CCE-4C21-8A86-F1AB0A0E45AB}" type="presOf" srcId="{CE2554B7-2647-42AC-B1AF-7217FEE6DFE2}" destId="{F0AFC66A-215B-47DD-822B-F581BF95F37B}" srcOrd="1" destOrd="0" presId="urn:microsoft.com/office/officeart/2005/8/layout/cycle2"/>
    <dgm:cxn modelId="{C2A31D6E-895C-4B07-9DEB-7FAB879AD12D}" type="presOf" srcId="{1D5B53B8-23BD-45D4-92D2-7A36D4E78BBC}" destId="{4D40C486-9E3F-4776-A575-9D46167D6764}" srcOrd="0" destOrd="0" presId="urn:microsoft.com/office/officeart/2005/8/layout/cycle2"/>
    <dgm:cxn modelId="{BAE12C82-CB6B-4AFE-8B00-9E38FAD9A3AD}" type="presOf" srcId="{DC7A22C4-37BD-4C44-AC4A-B2E10E040161}" destId="{B2D1988A-DB9D-41A0-9F7F-19C84707CBB4}" srcOrd="0" destOrd="0" presId="urn:microsoft.com/office/officeart/2005/8/layout/cycle2"/>
    <dgm:cxn modelId="{180E0B5C-B7BD-4896-95CA-BD8EDB068590}" type="presOf" srcId="{FFF2C481-0DEA-43DC-A019-1FF711AFCF53}" destId="{A0C4D6E5-09B6-4405-80F6-A782C0D3F457}" srcOrd="1" destOrd="0" presId="urn:microsoft.com/office/officeart/2005/8/layout/cycle2"/>
    <dgm:cxn modelId="{20AF67D6-36F1-4166-837F-19327A920F88}" type="presOf" srcId="{197F85FA-AEDA-49D7-A6D1-E0A7B12C2725}" destId="{4055357A-0BFA-4E41-B6BF-3938855FC8BE}" srcOrd="0" destOrd="0" presId="urn:microsoft.com/office/officeart/2005/8/layout/cycle2"/>
    <dgm:cxn modelId="{D770B94F-ADF7-4E90-9C49-05385EC270C3}" type="presOf" srcId="{CE2554B7-2647-42AC-B1AF-7217FEE6DFE2}" destId="{ADCCAB37-AC24-49DA-A84B-602FE65904B9}" srcOrd="0" destOrd="0" presId="urn:microsoft.com/office/officeart/2005/8/layout/cycle2"/>
    <dgm:cxn modelId="{7F48946B-F90B-48FC-8AF0-F9C189BEFCBD}" srcId="{2BDA58F9-C5FB-43F5-8541-CCC53A15F16B}" destId="{DC7A22C4-37BD-4C44-AC4A-B2E10E040161}" srcOrd="3" destOrd="0" parTransId="{31136224-02B6-4E8A-BA6B-95CCED6FF8CC}" sibTransId="{CE2554B7-2647-42AC-B1AF-7217FEE6DFE2}"/>
    <dgm:cxn modelId="{DDD41F9A-7E91-4533-B689-2A70B431EBC9}" type="presOf" srcId="{B1272F29-2831-4CD1-8C86-A7B430DF0026}" destId="{4E785277-913F-4D80-ABE2-A4C4252A8501}" srcOrd="0" destOrd="0" presId="urn:microsoft.com/office/officeart/2005/8/layout/cycle2"/>
    <dgm:cxn modelId="{BE102B45-DDE5-4C4B-AA3C-017762C5BDC4}" type="presOf" srcId="{B1272F29-2831-4CD1-8C86-A7B430DF0026}" destId="{D9C5DEE9-F1BE-4942-9BE1-064C2F45769E}" srcOrd="1" destOrd="0" presId="urn:microsoft.com/office/officeart/2005/8/layout/cycle2"/>
    <dgm:cxn modelId="{F19CC1DA-F470-4F74-A23A-B6B058A2E979}" srcId="{2BDA58F9-C5FB-43F5-8541-CCC53A15F16B}" destId="{1D5B53B8-23BD-45D4-92D2-7A36D4E78BBC}" srcOrd="0" destOrd="0" parTransId="{1B276A53-7471-4625-AB39-9F2FE33D1502}" sibTransId="{197F85FA-AEDA-49D7-A6D1-E0A7B12C2725}"/>
    <dgm:cxn modelId="{A4531545-7827-4CD3-8A41-7EB587DC4A42}" type="presOf" srcId="{CF50E82C-B7F5-4BA7-81CB-E3FFDCE7749C}" destId="{E615F67E-329C-431B-8F83-DC893913D349}" srcOrd="0" destOrd="0" presId="urn:microsoft.com/office/officeart/2005/8/layout/cycle2"/>
    <dgm:cxn modelId="{A2E8416B-7493-4A01-B901-0DD26F8FFA86}" type="presOf" srcId="{197F85FA-AEDA-49D7-A6D1-E0A7B12C2725}" destId="{387156DB-48AF-409B-BCB7-BE0A8A52D892}" srcOrd="1" destOrd="0" presId="urn:microsoft.com/office/officeart/2005/8/layout/cycle2"/>
    <dgm:cxn modelId="{4199FF1B-361A-4A81-8096-CF9D808537C8}" type="presOf" srcId="{FFF2C481-0DEA-43DC-A019-1FF711AFCF53}" destId="{B7F788C1-7291-4BCF-B762-AF594A9583DB}" srcOrd="0" destOrd="0" presId="urn:microsoft.com/office/officeart/2005/8/layout/cycle2"/>
    <dgm:cxn modelId="{367E1387-CE5A-4C54-AD82-1C58F6A5D34C}" srcId="{2BDA58F9-C5FB-43F5-8541-CCC53A15F16B}" destId="{FB102E7E-ED99-45A7-9205-7D74BF9444F9}" srcOrd="2" destOrd="0" parTransId="{F64E2AD7-E5B4-4D5C-BB12-7F830ECD1C17}" sibTransId="{FFF2C481-0DEA-43DC-A019-1FF711AFCF53}"/>
    <dgm:cxn modelId="{1868F4DC-C9F6-427B-8C52-D4BEB88B269C}" srcId="{2BDA58F9-C5FB-43F5-8541-CCC53A15F16B}" destId="{8493E0B8-739D-471E-BA98-9D07D8CF56C4}" srcOrd="4" destOrd="0" parTransId="{0E3BD7D1-F941-46FC-8326-03CA7897FEA1}" sibTransId="{B1272F29-2831-4CD1-8C86-A7B430DF0026}"/>
    <dgm:cxn modelId="{61C0D114-B08E-4B5C-AED0-9C8CF430909E}" type="presParOf" srcId="{C5377AEC-96F7-4B4E-A26B-6935B8B2D629}" destId="{4D40C486-9E3F-4776-A575-9D46167D6764}" srcOrd="0" destOrd="0" presId="urn:microsoft.com/office/officeart/2005/8/layout/cycle2"/>
    <dgm:cxn modelId="{9A7AA796-4E8E-40A5-A3D5-F7FD34275E62}" type="presParOf" srcId="{C5377AEC-96F7-4B4E-A26B-6935B8B2D629}" destId="{4055357A-0BFA-4E41-B6BF-3938855FC8BE}" srcOrd="1" destOrd="0" presId="urn:microsoft.com/office/officeart/2005/8/layout/cycle2"/>
    <dgm:cxn modelId="{BD54B6E0-6B8E-4D2D-93C8-79D49C3C5055}" type="presParOf" srcId="{4055357A-0BFA-4E41-B6BF-3938855FC8BE}" destId="{387156DB-48AF-409B-BCB7-BE0A8A52D892}" srcOrd="0" destOrd="0" presId="urn:microsoft.com/office/officeart/2005/8/layout/cycle2"/>
    <dgm:cxn modelId="{182FCA94-2485-4B77-B051-1A86BE7311F1}" type="presParOf" srcId="{C5377AEC-96F7-4B4E-A26B-6935B8B2D629}" destId="{E615F67E-329C-431B-8F83-DC893913D349}" srcOrd="2" destOrd="0" presId="urn:microsoft.com/office/officeart/2005/8/layout/cycle2"/>
    <dgm:cxn modelId="{B6509F98-F75D-4FA3-B675-91F476939547}" type="presParOf" srcId="{C5377AEC-96F7-4B4E-A26B-6935B8B2D629}" destId="{A62AEF37-9B19-4B86-8060-625F6A862FF1}" srcOrd="3" destOrd="0" presId="urn:microsoft.com/office/officeart/2005/8/layout/cycle2"/>
    <dgm:cxn modelId="{0547FFEE-867C-4FF1-9EFC-F4FDADACE8DC}" type="presParOf" srcId="{A62AEF37-9B19-4B86-8060-625F6A862FF1}" destId="{8FE022E0-299C-40FE-BA9F-FF5A26C6D2E0}" srcOrd="0" destOrd="0" presId="urn:microsoft.com/office/officeart/2005/8/layout/cycle2"/>
    <dgm:cxn modelId="{2FC6F02C-C225-4F3B-9BED-D9ED7D5CC9E5}" type="presParOf" srcId="{C5377AEC-96F7-4B4E-A26B-6935B8B2D629}" destId="{7E3C382E-3AC3-44BB-B12B-6D7FD4CFE2B6}" srcOrd="4" destOrd="0" presId="urn:microsoft.com/office/officeart/2005/8/layout/cycle2"/>
    <dgm:cxn modelId="{3FE21254-B97C-463F-9EA3-DB494845C4E9}" type="presParOf" srcId="{C5377AEC-96F7-4B4E-A26B-6935B8B2D629}" destId="{B7F788C1-7291-4BCF-B762-AF594A9583DB}" srcOrd="5" destOrd="0" presId="urn:microsoft.com/office/officeart/2005/8/layout/cycle2"/>
    <dgm:cxn modelId="{D0551210-D945-43E6-B722-F2C0F51F7AB6}" type="presParOf" srcId="{B7F788C1-7291-4BCF-B762-AF594A9583DB}" destId="{A0C4D6E5-09B6-4405-80F6-A782C0D3F457}" srcOrd="0" destOrd="0" presId="urn:microsoft.com/office/officeart/2005/8/layout/cycle2"/>
    <dgm:cxn modelId="{8C418F74-ED01-447D-85F7-EA6F1A429068}" type="presParOf" srcId="{C5377AEC-96F7-4B4E-A26B-6935B8B2D629}" destId="{B2D1988A-DB9D-41A0-9F7F-19C84707CBB4}" srcOrd="6" destOrd="0" presId="urn:microsoft.com/office/officeart/2005/8/layout/cycle2"/>
    <dgm:cxn modelId="{E35417D1-4D24-4B88-B698-D8AFD6C4584E}" type="presParOf" srcId="{C5377AEC-96F7-4B4E-A26B-6935B8B2D629}" destId="{ADCCAB37-AC24-49DA-A84B-602FE65904B9}" srcOrd="7" destOrd="0" presId="urn:microsoft.com/office/officeart/2005/8/layout/cycle2"/>
    <dgm:cxn modelId="{48B9A68A-7456-4C75-9265-9A8CEE953B14}" type="presParOf" srcId="{ADCCAB37-AC24-49DA-A84B-602FE65904B9}" destId="{F0AFC66A-215B-47DD-822B-F581BF95F37B}" srcOrd="0" destOrd="0" presId="urn:microsoft.com/office/officeart/2005/8/layout/cycle2"/>
    <dgm:cxn modelId="{7B52D17D-E8F9-421D-8FCD-6D4DD0F93477}" type="presParOf" srcId="{C5377AEC-96F7-4B4E-A26B-6935B8B2D629}" destId="{765CA594-59F2-4636-9A45-30F571936C17}" srcOrd="8" destOrd="0" presId="urn:microsoft.com/office/officeart/2005/8/layout/cycle2"/>
    <dgm:cxn modelId="{2A8FD6AA-228C-4119-B8E7-EF9DD3515309}" type="presParOf" srcId="{C5377AEC-96F7-4B4E-A26B-6935B8B2D629}" destId="{4E785277-913F-4D80-ABE2-A4C4252A8501}" srcOrd="9" destOrd="0" presId="urn:microsoft.com/office/officeart/2005/8/layout/cycle2"/>
    <dgm:cxn modelId="{8C3949D6-FFBB-4C8B-9D8A-94B28C7033C3}" type="presParOf" srcId="{4E785277-913F-4D80-ABE2-A4C4252A8501}" destId="{D9C5DEE9-F1BE-4942-9BE1-064C2F45769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8ECF4-965D-45F6-B53B-3FD09DF7C6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B4D2DF55-D785-4373-8612-C3ACB9815434}">
      <dgm:prSet phldrT="[Текст]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 Оптимизация численности ремонтных служб и административно - управленческого персонала</a:t>
          </a:r>
          <a:endParaRPr lang="ru-RU" dirty="0">
            <a:solidFill>
              <a:schemeClr val="tx1"/>
            </a:solidFill>
          </a:endParaRPr>
        </a:p>
      </dgm:t>
    </dgm:pt>
    <dgm:pt modelId="{2825BB72-A322-4852-BF64-FFCC03B0D179}" type="parTrans" cxnId="{F053BC76-B3CD-4339-AABB-CA1030E87B52}">
      <dgm:prSet/>
      <dgm:spPr/>
      <dgm:t>
        <a:bodyPr/>
        <a:lstStyle/>
        <a:p>
          <a:endParaRPr lang="ru-RU"/>
        </a:p>
      </dgm:t>
    </dgm:pt>
    <dgm:pt modelId="{3B4DA92F-5551-4352-9A55-630265819191}" type="sibTrans" cxnId="{F053BC76-B3CD-4339-AABB-CA1030E87B52}">
      <dgm:prSet/>
      <dgm:spPr/>
      <dgm:t>
        <a:bodyPr/>
        <a:lstStyle/>
        <a:p>
          <a:endParaRPr lang="ru-RU"/>
        </a:p>
      </dgm:t>
    </dgm:pt>
    <dgm:pt modelId="{1A902225-A47F-480C-8B22-A53949E45771}">
      <dgm:prSet phldrT="[Текст]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Уменьшение количества резервной техники</a:t>
          </a:r>
          <a:endParaRPr lang="ru-RU" dirty="0">
            <a:solidFill>
              <a:schemeClr val="tx1"/>
            </a:solidFill>
          </a:endParaRPr>
        </a:p>
      </dgm:t>
    </dgm:pt>
    <dgm:pt modelId="{501D6FB9-73D3-4122-92F4-461E08BE39D9}" type="parTrans" cxnId="{39AEDB07-EE3F-493A-A745-20D4FAA9EA09}">
      <dgm:prSet/>
      <dgm:spPr/>
      <dgm:t>
        <a:bodyPr/>
        <a:lstStyle/>
        <a:p>
          <a:endParaRPr lang="ru-RU"/>
        </a:p>
      </dgm:t>
    </dgm:pt>
    <dgm:pt modelId="{0DE9B3BB-2E54-4A57-BDDE-20BB9410CD9C}" type="sibTrans" cxnId="{39AEDB07-EE3F-493A-A745-20D4FAA9EA09}">
      <dgm:prSet/>
      <dgm:spPr/>
      <dgm:t>
        <a:bodyPr/>
        <a:lstStyle/>
        <a:p>
          <a:endParaRPr lang="ru-RU"/>
        </a:p>
      </dgm:t>
    </dgm:pt>
    <dgm:pt modelId="{200E7322-6FC9-4665-9B55-526CF595B0D2}">
      <dgm:prSet phldrT="[Текст]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3.Централизованные закупки материалов и запасных частей </a:t>
          </a:r>
          <a:endParaRPr lang="ru-RU" dirty="0">
            <a:solidFill>
              <a:schemeClr val="tx1"/>
            </a:solidFill>
          </a:endParaRPr>
        </a:p>
      </dgm:t>
    </dgm:pt>
    <dgm:pt modelId="{65D743E7-59C5-4460-911D-E9FF0B8F223B}" type="parTrans" cxnId="{C4E3C7DA-92D4-4EC9-9F1B-5C31AE99B815}">
      <dgm:prSet/>
      <dgm:spPr/>
      <dgm:t>
        <a:bodyPr/>
        <a:lstStyle/>
        <a:p>
          <a:endParaRPr lang="ru-RU"/>
        </a:p>
      </dgm:t>
    </dgm:pt>
    <dgm:pt modelId="{6A258C0A-8160-46FD-BF3A-3086E6EBFAC3}" type="sibTrans" cxnId="{C4E3C7DA-92D4-4EC9-9F1B-5C31AE99B815}">
      <dgm:prSet/>
      <dgm:spPr/>
      <dgm:t>
        <a:bodyPr/>
        <a:lstStyle/>
        <a:p>
          <a:endParaRPr lang="ru-RU"/>
        </a:p>
      </dgm:t>
    </dgm:pt>
    <dgm:pt modelId="{78FDB875-3E11-4C0C-BA14-9A9FC8B59CAB}" type="pres">
      <dgm:prSet presAssocID="{8198ECF4-965D-45F6-B53B-3FD09DF7C6EB}" presName="Name0" presStyleCnt="0">
        <dgm:presLayoutVars>
          <dgm:dir/>
          <dgm:resizeHandles val="exact"/>
        </dgm:presLayoutVars>
      </dgm:prSet>
      <dgm:spPr/>
    </dgm:pt>
    <dgm:pt modelId="{51EF9F4B-6AD8-4812-8DAA-0EFA3370A3B3}" type="pres">
      <dgm:prSet presAssocID="{B4D2DF55-D785-4373-8612-C3ACB98154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1068D-9E6E-45A8-9B23-CF605E97219F}" type="pres">
      <dgm:prSet presAssocID="{3B4DA92F-5551-4352-9A55-630265819191}" presName="sibTrans" presStyleCnt="0"/>
      <dgm:spPr/>
    </dgm:pt>
    <dgm:pt modelId="{7193ED4D-0451-4211-B317-85DA7C326AB2}" type="pres">
      <dgm:prSet presAssocID="{1A902225-A47F-480C-8B22-A53949E457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E2D99-B666-4D5F-9AEC-271F1E3D4760}" type="pres">
      <dgm:prSet presAssocID="{0DE9B3BB-2E54-4A57-BDDE-20BB9410CD9C}" presName="sibTrans" presStyleCnt="0"/>
      <dgm:spPr/>
    </dgm:pt>
    <dgm:pt modelId="{19ABFD6B-646E-4151-9136-49CDD4BFD3BA}" type="pres">
      <dgm:prSet presAssocID="{200E7322-6FC9-4665-9B55-526CF595B0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3C7DA-92D4-4EC9-9F1B-5C31AE99B815}" srcId="{8198ECF4-965D-45F6-B53B-3FD09DF7C6EB}" destId="{200E7322-6FC9-4665-9B55-526CF595B0D2}" srcOrd="2" destOrd="0" parTransId="{65D743E7-59C5-4460-911D-E9FF0B8F223B}" sibTransId="{6A258C0A-8160-46FD-BF3A-3086E6EBFAC3}"/>
    <dgm:cxn modelId="{276A28A6-A0B7-484C-93C2-463AF3ABC7B9}" type="presOf" srcId="{8198ECF4-965D-45F6-B53B-3FD09DF7C6EB}" destId="{78FDB875-3E11-4C0C-BA14-9A9FC8B59CAB}" srcOrd="0" destOrd="0" presId="urn:microsoft.com/office/officeart/2005/8/layout/hList6"/>
    <dgm:cxn modelId="{202F3D9C-25C4-44BA-B329-6FC6924CC2EC}" type="presOf" srcId="{B4D2DF55-D785-4373-8612-C3ACB9815434}" destId="{51EF9F4B-6AD8-4812-8DAA-0EFA3370A3B3}" srcOrd="0" destOrd="0" presId="urn:microsoft.com/office/officeart/2005/8/layout/hList6"/>
    <dgm:cxn modelId="{F053BC76-B3CD-4339-AABB-CA1030E87B52}" srcId="{8198ECF4-965D-45F6-B53B-3FD09DF7C6EB}" destId="{B4D2DF55-D785-4373-8612-C3ACB9815434}" srcOrd="0" destOrd="0" parTransId="{2825BB72-A322-4852-BF64-FFCC03B0D179}" sibTransId="{3B4DA92F-5551-4352-9A55-630265819191}"/>
    <dgm:cxn modelId="{39AEDB07-EE3F-493A-A745-20D4FAA9EA09}" srcId="{8198ECF4-965D-45F6-B53B-3FD09DF7C6EB}" destId="{1A902225-A47F-480C-8B22-A53949E45771}" srcOrd="1" destOrd="0" parTransId="{501D6FB9-73D3-4122-92F4-461E08BE39D9}" sibTransId="{0DE9B3BB-2E54-4A57-BDDE-20BB9410CD9C}"/>
    <dgm:cxn modelId="{E050DD66-954D-47CA-B8C3-749D14B73C21}" type="presOf" srcId="{1A902225-A47F-480C-8B22-A53949E45771}" destId="{7193ED4D-0451-4211-B317-85DA7C326AB2}" srcOrd="0" destOrd="0" presId="urn:microsoft.com/office/officeart/2005/8/layout/hList6"/>
    <dgm:cxn modelId="{EE17FE32-2DB5-4990-B3BC-87F1B6CC06E0}" type="presOf" srcId="{200E7322-6FC9-4665-9B55-526CF595B0D2}" destId="{19ABFD6B-646E-4151-9136-49CDD4BFD3BA}" srcOrd="0" destOrd="0" presId="urn:microsoft.com/office/officeart/2005/8/layout/hList6"/>
    <dgm:cxn modelId="{4EE820EB-FF27-4AE8-AD5A-D24114C58731}" type="presParOf" srcId="{78FDB875-3E11-4C0C-BA14-9A9FC8B59CAB}" destId="{51EF9F4B-6AD8-4812-8DAA-0EFA3370A3B3}" srcOrd="0" destOrd="0" presId="urn:microsoft.com/office/officeart/2005/8/layout/hList6"/>
    <dgm:cxn modelId="{804B1228-3459-46BC-A15E-BBB3C675A498}" type="presParOf" srcId="{78FDB875-3E11-4C0C-BA14-9A9FC8B59CAB}" destId="{ACF1068D-9E6E-45A8-9B23-CF605E97219F}" srcOrd="1" destOrd="0" presId="urn:microsoft.com/office/officeart/2005/8/layout/hList6"/>
    <dgm:cxn modelId="{757FC24E-DC1A-4863-A319-E6CCDD1C2F2A}" type="presParOf" srcId="{78FDB875-3E11-4C0C-BA14-9A9FC8B59CAB}" destId="{7193ED4D-0451-4211-B317-85DA7C326AB2}" srcOrd="2" destOrd="0" presId="urn:microsoft.com/office/officeart/2005/8/layout/hList6"/>
    <dgm:cxn modelId="{9D756DDE-4ACD-4FB3-AC37-D8E6C520C5B5}" type="presParOf" srcId="{78FDB875-3E11-4C0C-BA14-9A9FC8B59CAB}" destId="{EDCE2D99-B666-4D5F-9AEC-271F1E3D4760}" srcOrd="3" destOrd="0" presId="urn:microsoft.com/office/officeart/2005/8/layout/hList6"/>
    <dgm:cxn modelId="{94B7DADA-6615-456B-A607-E459F106734D}" type="presParOf" srcId="{78FDB875-3E11-4C0C-BA14-9A9FC8B59CAB}" destId="{19ABFD6B-646E-4151-9136-49CDD4BFD3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27776-641C-46D7-96DF-76B3B8A5DA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1ACC4-C2BC-4916-9B1C-BF3F0FCEDB29}">
      <dgm:prSet phldrT="[Текст]" custT="1"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ПРЕИМУЩЕСТВА</a:t>
          </a:r>
          <a:endParaRPr lang="ru-RU" sz="1400" b="1" dirty="0">
            <a:solidFill>
              <a:schemeClr val="tx1"/>
            </a:solidFill>
          </a:endParaRPr>
        </a:p>
      </dgm:t>
    </dgm:pt>
    <dgm:pt modelId="{9E115006-3C82-4D31-918D-134B21822789}" type="parTrans" cxnId="{0BBDD6C9-7E93-4BFD-8BEB-199A7E2A7A58}">
      <dgm:prSet/>
      <dgm:spPr/>
      <dgm:t>
        <a:bodyPr/>
        <a:lstStyle/>
        <a:p>
          <a:endParaRPr lang="ru-RU"/>
        </a:p>
      </dgm:t>
    </dgm:pt>
    <dgm:pt modelId="{9B55F412-3245-4C7A-8E9A-9829706AD0C1}" type="sibTrans" cxnId="{0BBDD6C9-7E93-4BFD-8BEB-199A7E2A7A58}">
      <dgm:prSet/>
      <dgm:spPr/>
      <dgm:t>
        <a:bodyPr/>
        <a:lstStyle/>
        <a:p>
          <a:endParaRPr lang="ru-RU"/>
        </a:p>
      </dgm:t>
    </dgm:pt>
    <dgm:pt modelId="{BA517AC7-C747-4FFD-B8D3-A6E10A3A1DF9}">
      <dgm:prSet phldrT="[Текст]"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Сокращение расходов</a:t>
          </a:r>
          <a:endParaRPr lang="ru-RU" dirty="0"/>
        </a:p>
      </dgm:t>
    </dgm:pt>
    <dgm:pt modelId="{107BC152-53EA-4D15-BD5C-1B129544EC00}" type="parTrans" cxnId="{211EAE0C-93B4-4AEC-800F-FE7A9742D05A}">
      <dgm:prSet/>
      <dgm:spPr>
        <a:solidFill>
          <a:srgbClr val="004F8A"/>
        </a:solidFill>
      </dgm:spPr>
      <dgm:t>
        <a:bodyPr/>
        <a:lstStyle/>
        <a:p>
          <a:endParaRPr lang="ru-RU"/>
        </a:p>
      </dgm:t>
    </dgm:pt>
    <dgm:pt modelId="{25F9DAC7-7AE7-4537-B5FA-98EA6D7265C4}" type="sibTrans" cxnId="{211EAE0C-93B4-4AEC-800F-FE7A9742D05A}">
      <dgm:prSet/>
      <dgm:spPr/>
      <dgm:t>
        <a:bodyPr/>
        <a:lstStyle/>
        <a:p>
          <a:endParaRPr lang="ru-RU"/>
        </a:p>
      </dgm:t>
    </dgm:pt>
    <dgm:pt modelId="{9B33A580-B411-4CF3-8581-C82F7FED1D75}">
      <dgm:prSet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дополнительных доходов от аренды в случае открытия инфраструктуры для внешних клиентов</a:t>
          </a:r>
          <a:endParaRPr lang="ru-RU" dirty="0">
            <a:solidFill>
              <a:schemeClr val="tx1"/>
            </a:solidFill>
          </a:endParaRPr>
        </a:p>
      </dgm:t>
    </dgm:pt>
    <dgm:pt modelId="{73B5FD40-A065-4C6A-9021-D251F99468BB}" type="parTrans" cxnId="{75050BBF-57FC-4971-AFE2-FD785C5A579A}">
      <dgm:prSet/>
      <dgm:spPr>
        <a:solidFill>
          <a:srgbClr val="004F8A"/>
        </a:solidFill>
      </dgm:spPr>
      <dgm:t>
        <a:bodyPr/>
        <a:lstStyle/>
        <a:p>
          <a:endParaRPr lang="ru-RU"/>
        </a:p>
      </dgm:t>
    </dgm:pt>
    <dgm:pt modelId="{2129B5F3-07FF-4A58-8499-B531A13331FD}" type="sibTrans" cxnId="{75050BBF-57FC-4971-AFE2-FD785C5A579A}">
      <dgm:prSet/>
      <dgm:spPr/>
      <dgm:t>
        <a:bodyPr/>
        <a:lstStyle/>
        <a:p>
          <a:endParaRPr lang="ru-RU"/>
        </a:p>
      </dgm:t>
    </dgm:pt>
    <dgm:pt modelId="{38807D74-3DE2-4BC5-A1D1-4B54FB2BEEF8}">
      <dgm:prSet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Передача ответственности за соблюдение нормативных актов эксплуатации железнодорожного транспорта </a:t>
          </a:r>
          <a:endParaRPr lang="ru-RU" dirty="0">
            <a:solidFill>
              <a:schemeClr val="tx1"/>
            </a:solidFill>
          </a:endParaRPr>
        </a:p>
      </dgm:t>
    </dgm:pt>
    <dgm:pt modelId="{454F4570-415A-484E-A6EB-3FDD410F5CB2}" type="parTrans" cxnId="{E36A9C19-0153-4949-AE3B-EF5BCC440316}">
      <dgm:prSet/>
      <dgm:spPr>
        <a:solidFill>
          <a:srgbClr val="004F8A"/>
        </a:solidFill>
      </dgm:spPr>
      <dgm:t>
        <a:bodyPr/>
        <a:lstStyle/>
        <a:p>
          <a:endParaRPr lang="ru-RU"/>
        </a:p>
      </dgm:t>
    </dgm:pt>
    <dgm:pt modelId="{1658328B-DE60-4C3D-A5A4-C2E16971ECF4}" type="sibTrans" cxnId="{E36A9C19-0153-4949-AE3B-EF5BCC440316}">
      <dgm:prSet/>
      <dgm:spPr/>
      <dgm:t>
        <a:bodyPr/>
        <a:lstStyle/>
        <a:p>
          <a:endParaRPr lang="ru-RU"/>
        </a:p>
      </dgm:t>
    </dgm:pt>
    <dgm:pt modelId="{B8BB2999-4093-44D9-AE8E-FE0A28EF33F3}">
      <dgm:prSet/>
      <dgm:spPr>
        <a:solidFill>
          <a:srgbClr val="CCFF99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Прямая ответственность </a:t>
          </a:r>
          <a:r>
            <a:rPr lang="ru-RU" dirty="0" err="1" smtClean="0">
              <a:solidFill>
                <a:schemeClr val="tx1"/>
              </a:solidFill>
            </a:rPr>
            <a:t>аутсорсинговой</a:t>
          </a:r>
          <a:r>
            <a:rPr lang="ru-RU" dirty="0" smtClean="0">
              <a:solidFill>
                <a:schemeClr val="tx1"/>
              </a:solidFill>
            </a:rPr>
            <a:t> компании за качество оказываемых услуг</a:t>
          </a:r>
          <a:endParaRPr lang="ru-RU" dirty="0"/>
        </a:p>
      </dgm:t>
    </dgm:pt>
    <dgm:pt modelId="{B8BED5ED-FB6D-4969-8643-0B0F34AD70BD}" type="parTrans" cxnId="{C27072F2-FDE1-4CFC-B202-73C80B8B2D1E}">
      <dgm:prSet/>
      <dgm:spPr>
        <a:solidFill>
          <a:srgbClr val="004F8A"/>
        </a:solidFill>
      </dgm:spPr>
      <dgm:t>
        <a:bodyPr/>
        <a:lstStyle/>
        <a:p>
          <a:endParaRPr lang="ru-RU"/>
        </a:p>
      </dgm:t>
    </dgm:pt>
    <dgm:pt modelId="{F9BD0BE7-5A56-4A16-8A99-1CAFE30006C2}" type="sibTrans" cxnId="{C27072F2-FDE1-4CFC-B202-73C80B8B2D1E}">
      <dgm:prSet/>
      <dgm:spPr/>
      <dgm:t>
        <a:bodyPr/>
        <a:lstStyle/>
        <a:p>
          <a:endParaRPr lang="ru-RU"/>
        </a:p>
      </dgm:t>
    </dgm:pt>
    <dgm:pt modelId="{00D7EB69-B1F7-4F76-AD07-AD87AF451711}" type="pres">
      <dgm:prSet presAssocID="{4D827776-641C-46D7-96DF-76B3B8A5DA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718C7-98DF-4E83-A6D3-18E339B8D737}" type="pres">
      <dgm:prSet presAssocID="{FBD1ACC4-C2BC-4916-9B1C-BF3F0FCEDB29}" presName="centerShape" presStyleLbl="node0" presStyleIdx="0" presStyleCnt="1" custScaleX="97541" custScaleY="99956" custLinFactNeighborX="7417" custLinFactNeighborY="-41091"/>
      <dgm:spPr/>
      <dgm:t>
        <a:bodyPr/>
        <a:lstStyle/>
        <a:p>
          <a:endParaRPr lang="ru-RU"/>
        </a:p>
      </dgm:t>
    </dgm:pt>
    <dgm:pt modelId="{4FFFD277-A908-4419-B9DC-F37A78BCA22D}" type="pres">
      <dgm:prSet presAssocID="{454F4570-415A-484E-A6EB-3FDD410F5CB2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0486E81-DB2B-4F0B-83A9-B18F9B40646C}" type="pres">
      <dgm:prSet presAssocID="{38807D74-3DE2-4BC5-A1D1-4B54FB2BEEF8}" presName="node" presStyleLbl="node1" presStyleIdx="0" presStyleCnt="4" custScaleX="86110" custRadScaleRad="77057" custRadScaleInc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36137-7ED5-42A4-AB8A-1A278644C069}" type="pres">
      <dgm:prSet presAssocID="{73B5FD40-A065-4C6A-9021-D251F99468B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7445349-9040-463A-A926-FBBDACD8F372}" type="pres">
      <dgm:prSet presAssocID="{9B33A580-B411-4CF3-8581-C82F7FED1D75}" presName="node" presStyleLbl="node1" presStyleIdx="1" presStyleCnt="4" custScaleX="93055" custRadScaleRad="13145" custRadScaleInc="-29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0EA0C-3D97-4AE3-B418-E57940173111}" type="pres">
      <dgm:prSet presAssocID="{107BC152-53EA-4D15-BD5C-1B129544EC00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95361649-6643-4473-A633-25F25E26649D}" type="pres">
      <dgm:prSet presAssocID="{BA517AC7-C747-4FFD-B8D3-A6E10A3A1DF9}" presName="node" presStyleLbl="node1" presStyleIdx="2" presStyleCnt="4" custScaleX="81464" custRadScaleRad="114201" custRadScaleInc="9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0B790-A3BD-4729-8AD9-C56BC59D068B}" type="pres">
      <dgm:prSet presAssocID="{B8BED5ED-FB6D-4969-8643-0B0F34AD70B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8F964B9B-24AE-4CEF-B0A2-EAB9A0900A1F}" type="pres">
      <dgm:prSet presAssocID="{B8BB2999-4093-44D9-AE8E-FE0A28EF33F3}" presName="node" presStyleLbl="node1" presStyleIdx="3" presStyleCnt="4" custScaleX="90624" custRadScaleRad="69486" custRadScaleInc="5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91B39-CA15-4826-B35A-AB7DAE295028}" type="presOf" srcId="{9B33A580-B411-4CF3-8581-C82F7FED1D75}" destId="{27445349-9040-463A-A926-FBBDACD8F372}" srcOrd="0" destOrd="0" presId="urn:microsoft.com/office/officeart/2005/8/layout/radial4"/>
    <dgm:cxn modelId="{6BA6B930-5EB3-460F-B4F0-37C2961E12C9}" type="presOf" srcId="{B8BED5ED-FB6D-4969-8643-0B0F34AD70BD}" destId="{5AA0B790-A3BD-4729-8AD9-C56BC59D068B}" srcOrd="0" destOrd="0" presId="urn:microsoft.com/office/officeart/2005/8/layout/radial4"/>
    <dgm:cxn modelId="{8243838D-F1C5-44EE-9F21-06990ED69381}" type="presOf" srcId="{454F4570-415A-484E-A6EB-3FDD410F5CB2}" destId="{4FFFD277-A908-4419-B9DC-F37A78BCA22D}" srcOrd="0" destOrd="0" presId="urn:microsoft.com/office/officeart/2005/8/layout/radial4"/>
    <dgm:cxn modelId="{A58638DB-B74C-48C1-B03A-710158885B6A}" type="presOf" srcId="{FBD1ACC4-C2BC-4916-9B1C-BF3F0FCEDB29}" destId="{B71718C7-98DF-4E83-A6D3-18E339B8D737}" srcOrd="0" destOrd="0" presId="urn:microsoft.com/office/officeart/2005/8/layout/radial4"/>
    <dgm:cxn modelId="{0BBDD6C9-7E93-4BFD-8BEB-199A7E2A7A58}" srcId="{4D827776-641C-46D7-96DF-76B3B8A5DA52}" destId="{FBD1ACC4-C2BC-4916-9B1C-BF3F0FCEDB29}" srcOrd="0" destOrd="0" parTransId="{9E115006-3C82-4D31-918D-134B21822789}" sibTransId="{9B55F412-3245-4C7A-8E9A-9829706AD0C1}"/>
    <dgm:cxn modelId="{69855CCC-3CE3-46D6-9323-B9D32E9FF3FD}" type="presOf" srcId="{38807D74-3DE2-4BC5-A1D1-4B54FB2BEEF8}" destId="{10486E81-DB2B-4F0B-83A9-B18F9B40646C}" srcOrd="0" destOrd="0" presId="urn:microsoft.com/office/officeart/2005/8/layout/radial4"/>
    <dgm:cxn modelId="{136297A7-820D-45E8-BDED-A1A0AF98617A}" type="presOf" srcId="{107BC152-53EA-4D15-BD5C-1B129544EC00}" destId="{6090EA0C-3D97-4AE3-B418-E57940173111}" srcOrd="0" destOrd="0" presId="urn:microsoft.com/office/officeart/2005/8/layout/radial4"/>
    <dgm:cxn modelId="{25B13CA2-5433-4ECE-A98A-5FC123CA4FC5}" type="presOf" srcId="{B8BB2999-4093-44D9-AE8E-FE0A28EF33F3}" destId="{8F964B9B-24AE-4CEF-B0A2-EAB9A0900A1F}" srcOrd="0" destOrd="0" presId="urn:microsoft.com/office/officeart/2005/8/layout/radial4"/>
    <dgm:cxn modelId="{75050BBF-57FC-4971-AFE2-FD785C5A579A}" srcId="{FBD1ACC4-C2BC-4916-9B1C-BF3F0FCEDB29}" destId="{9B33A580-B411-4CF3-8581-C82F7FED1D75}" srcOrd="1" destOrd="0" parTransId="{73B5FD40-A065-4C6A-9021-D251F99468BB}" sibTransId="{2129B5F3-07FF-4A58-8499-B531A13331FD}"/>
    <dgm:cxn modelId="{C27072F2-FDE1-4CFC-B202-73C80B8B2D1E}" srcId="{FBD1ACC4-C2BC-4916-9B1C-BF3F0FCEDB29}" destId="{B8BB2999-4093-44D9-AE8E-FE0A28EF33F3}" srcOrd="3" destOrd="0" parTransId="{B8BED5ED-FB6D-4969-8643-0B0F34AD70BD}" sibTransId="{F9BD0BE7-5A56-4A16-8A99-1CAFE30006C2}"/>
    <dgm:cxn modelId="{0F01D5E3-57D0-4FAD-8C84-5BCDA61C7D22}" type="presOf" srcId="{73B5FD40-A065-4C6A-9021-D251F99468BB}" destId="{8B136137-7ED5-42A4-AB8A-1A278644C069}" srcOrd="0" destOrd="0" presId="urn:microsoft.com/office/officeart/2005/8/layout/radial4"/>
    <dgm:cxn modelId="{A6D2496A-EA4D-4A16-9592-5942F52C04CA}" type="presOf" srcId="{4D827776-641C-46D7-96DF-76B3B8A5DA52}" destId="{00D7EB69-B1F7-4F76-AD07-AD87AF451711}" srcOrd="0" destOrd="0" presId="urn:microsoft.com/office/officeart/2005/8/layout/radial4"/>
    <dgm:cxn modelId="{211EAE0C-93B4-4AEC-800F-FE7A9742D05A}" srcId="{FBD1ACC4-C2BC-4916-9B1C-BF3F0FCEDB29}" destId="{BA517AC7-C747-4FFD-B8D3-A6E10A3A1DF9}" srcOrd="2" destOrd="0" parTransId="{107BC152-53EA-4D15-BD5C-1B129544EC00}" sibTransId="{25F9DAC7-7AE7-4537-B5FA-98EA6D7265C4}"/>
    <dgm:cxn modelId="{BCC0D9DA-3D26-4C8A-B30B-EC508CA78912}" type="presOf" srcId="{BA517AC7-C747-4FFD-B8D3-A6E10A3A1DF9}" destId="{95361649-6643-4473-A633-25F25E26649D}" srcOrd="0" destOrd="0" presId="urn:microsoft.com/office/officeart/2005/8/layout/radial4"/>
    <dgm:cxn modelId="{E36A9C19-0153-4949-AE3B-EF5BCC440316}" srcId="{FBD1ACC4-C2BC-4916-9B1C-BF3F0FCEDB29}" destId="{38807D74-3DE2-4BC5-A1D1-4B54FB2BEEF8}" srcOrd="0" destOrd="0" parTransId="{454F4570-415A-484E-A6EB-3FDD410F5CB2}" sibTransId="{1658328B-DE60-4C3D-A5A4-C2E16971ECF4}"/>
    <dgm:cxn modelId="{91179141-C964-4A7B-8CDF-3CBC72F7E5D9}" type="presParOf" srcId="{00D7EB69-B1F7-4F76-AD07-AD87AF451711}" destId="{B71718C7-98DF-4E83-A6D3-18E339B8D737}" srcOrd="0" destOrd="0" presId="urn:microsoft.com/office/officeart/2005/8/layout/radial4"/>
    <dgm:cxn modelId="{B6A5AB86-50BE-4196-84CD-A6DE22AD363D}" type="presParOf" srcId="{00D7EB69-B1F7-4F76-AD07-AD87AF451711}" destId="{4FFFD277-A908-4419-B9DC-F37A78BCA22D}" srcOrd="1" destOrd="0" presId="urn:microsoft.com/office/officeart/2005/8/layout/radial4"/>
    <dgm:cxn modelId="{1384C17F-A66B-4B87-9CE9-ABDB3B52B874}" type="presParOf" srcId="{00D7EB69-B1F7-4F76-AD07-AD87AF451711}" destId="{10486E81-DB2B-4F0B-83A9-B18F9B40646C}" srcOrd="2" destOrd="0" presId="urn:microsoft.com/office/officeart/2005/8/layout/radial4"/>
    <dgm:cxn modelId="{0085E294-1F01-4D46-A227-84653EB1DC4B}" type="presParOf" srcId="{00D7EB69-B1F7-4F76-AD07-AD87AF451711}" destId="{8B136137-7ED5-42A4-AB8A-1A278644C069}" srcOrd="3" destOrd="0" presId="urn:microsoft.com/office/officeart/2005/8/layout/radial4"/>
    <dgm:cxn modelId="{83EF086D-CD6F-4867-9898-3AA6D9156947}" type="presParOf" srcId="{00D7EB69-B1F7-4F76-AD07-AD87AF451711}" destId="{27445349-9040-463A-A926-FBBDACD8F372}" srcOrd="4" destOrd="0" presId="urn:microsoft.com/office/officeart/2005/8/layout/radial4"/>
    <dgm:cxn modelId="{33A72407-C9EA-4C70-88F5-9190E71E361B}" type="presParOf" srcId="{00D7EB69-B1F7-4F76-AD07-AD87AF451711}" destId="{6090EA0C-3D97-4AE3-B418-E57940173111}" srcOrd="5" destOrd="0" presId="urn:microsoft.com/office/officeart/2005/8/layout/radial4"/>
    <dgm:cxn modelId="{539254B5-BF2E-4039-A007-B1BC53C6282C}" type="presParOf" srcId="{00D7EB69-B1F7-4F76-AD07-AD87AF451711}" destId="{95361649-6643-4473-A633-25F25E26649D}" srcOrd="6" destOrd="0" presId="urn:microsoft.com/office/officeart/2005/8/layout/radial4"/>
    <dgm:cxn modelId="{41CE5BA9-285D-4804-A91D-F4351937D822}" type="presParOf" srcId="{00D7EB69-B1F7-4F76-AD07-AD87AF451711}" destId="{5AA0B790-A3BD-4729-8AD9-C56BC59D068B}" srcOrd="7" destOrd="0" presId="urn:microsoft.com/office/officeart/2005/8/layout/radial4"/>
    <dgm:cxn modelId="{DF76FD46-F425-4B2E-8CC6-1DB6F23C9B2C}" type="presParOf" srcId="{00D7EB69-B1F7-4F76-AD07-AD87AF451711}" destId="{8F964B9B-24AE-4CEF-B0A2-EAB9A0900A1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0C486-9E3F-4776-A575-9D46167D6764}">
      <dsp:nvSpPr>
        <dsp:cNvPr id="0" name=""/>
        <dsp:cNvSpPr/>
      </dsp:nvSpPr>
      <dsp:spPr>
        <a:xfrm>
          <a:off x="3179002" y="1668"/>
          <a:ext cx="1759946" cy="1759946"/>
        </a:xfrm>
        <a:prstGeom prst="ellipse">
          <a:avLst/>
        </a:prstGeom>
        <a:solidFill>
          <a:srgbClr val="C5D9F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2.  Содержание резервов по персоналу и технике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436740" y="259406"/>
        <a:ext cx="1244470" cy="1244470"/>
      </dsp:txXfrm>
    </dsp:sp>
    <dsp:sp modelId="{4055357A-0BFA-4E41-B6BF-3938855FC8BE}">
      <dsp:nvSpPr>
        <dsp:cNvPr id="0" name=""/>
        <dsp:cNvSpPr/>
      </dsp:nvSpPr>
      <dsp:spPr>
        <a:xfrm rot="2160000">
          <a:off x="4883549" y="1354031"/>
          <a:ext cx="468777" cy="593981"/>
        </a:xfrm>
        <a:prstGeom prst="righ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96978" y="1431496"/>
        <a:ext cx="328144" cy="356389"/>
      </dsp:txXfrm>
    </dsp:sp>
    <dsp:sp modelId="{E615F67E-329C-431B-8F83-DC893913D349}">
      <dsp:nvSpPr>
        <dsp:cNvPr id="0" name=""/>
        <dsp:cNvSpPr/>
      </dsp:nvSpPr>
      <dsp:spPr>
        <a:xfrm>
          <a:off x="5318394" y="1556027"/>
          <a:ext cx="1759946" cy="1759946"/>
        </a:xfrm>
        <a:prstGeom prst="ellipse">
          <a:avLst/>
        </a:prstGeom>
        <a:solidFill>
          <a:srgbClr val="C5D9F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3.  Содержание собственной </a:t>
          </a:r>
          <a:r>
            <a:rPr lang="ru-RU" sz="1300" b="1" kern="1200" dirty="0" err="1" smtClean="0">
              <a:solidFill>
                <a:schemeClr val="tx1"/>
              </a:solidFill>
            </a:rPr>
            <a:t>ж.д</a:t>
          </a:r>
          <a:r>
            <a:rPr lang="ru-RU" sz="1300" b="1" kern="1200" dirty="0" smtClean="0">
              <a:solidFill>
                <a:schemeClr val="tx1"/>
              </a:solidFill>
            </a:rPr>
            <a:t>. техники при малых объемах перевозок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5576132" y="1813765"/>
        <a:ext cx="1244470" cy="1244470"/>
      </dsp:txXfrm>
    </dsp:sp>
    <dsp:sp modelId="{A62AEF37-9B19-4B86-8060-625F6A862FF1}">
      <dsp:nvSpPr>
        <dsp:cNvPr id="0" name=""/>
        <dsp:cNvSpPr/>
      </dsp:nvSpPr>
      <dsp:spPr>
        <a:xfrm rot="6480000">
          <a:off x="5559490" y="3383894"/>
          <a:ext cx="468777" cy="593981"/>
        </a:xfrm>
        <a:prstGeom prst="righ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651535" y="3435815"/>
        <a:ext cx="328144" cy="356389"/>
      </dsp:txXfrm>
    </dsp:sp>
    <dsp:sp modelId="{7E3C382E-3AC3-44BB-B12B-6D7FD4CFE2B6}">
      <dsp:nvSpPr>
        <dsp:cNvPr id="0" name=""/>
        <dsp:cNvSpPr/>
      </dsp:nvSpPr>
      <dsp:spPr>
        <a:xfrm>
          <a:off x="4501219" y="4071032"/>
          <a:ext cx="1759946" cy="1759946"/>
        </a:xfrm>
        <a:prstGeom prst="ellipse">
          <a:avLst/>
        </a:prstGeom>
        <a:solidFill>
          <a:srgbClr val="C5D9F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4.                Сложность контроля расходов цеха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758957" y="4328770"/>
        <a:ext cx="1244470" cy="1244470"/>
      </dsp:txXfrm>
    </dsp:sp>
    <dsp:sp modelId="{B7F788C1-7291-4BCF-B762-AF594A9583DB}">
      <dsp:nvSpPr>
        <dsp:cNvPr id="0" name=""/>
        <dsp:cNvSpPr/>
      </dsp:nvSpPr>
      <dsp:spPr>
        <a:xfrm rot="10800000">
          <a:off x="3837854" y="4654015"/>
          <a:ext cx="468777" cy="593981"/>
        </a:xfrm>
        <a:prstGeom prst="righ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978487" y="4772811"/>
        <a:ext cx="328144" cy="356389"/>
      </dsp:txXfrm>
    </dsp:sp>
    <dsp:sp modelId="{B2D1988A-DB9D-41A0-9F7F-19C84707CBB4}">
      <dsp:nvSpPr>
        <dsp:cNvPr id="0" name=""/>
        <dsp:cNvSpPr/>
      </dsp:nvSpPr>
      <dsp:spPr>
        <a:xfrm>
          <a:off x="1856786" y="4071032"/>
          <a:ext cx="1759946" cy="1759946"/>
        </a:xfrm>
        <a:prstGeom prst="ellipse">
          <a:avLst/>
        </a:prstGeom>
        <a:solidFill>
          <a:srgbClr val="C5D9F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5. Изношенность объектов транспортной инфраструктуры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114524" y="4328770"/>
        <a:ext cx="1244470" cy="1244470"/>
      </dsp:txXfrm>
    </dsp:sp>
    <dsp:sp modelId="{ADCCAB37-AC24-49DA-A84B-602FE65904B9}">
      <dsp:nvSpPr>
        <dsp:cNvPr id="0" name=""/>
        <dsp:cNvSpPr/>
      </dsp:nvSpPr>
      <dsp:spPr>
        <a:xfrm rot="15152439">
          <a:off x="2118683" y="3415552"/>
          <a:ext cx="457112" cy="593981"/>
        </a:xfrm>
        <a:prstGeom prst="righ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207822" y="3599756"/>
        <a:ext cx="319978" cy="356389"/>
      </dsp:txXfrm>
    </dsp:sp>
    <dsp:sp modelId="{765CA594-59F2-4636-9A45-30F571936C17}">
      <dsp:nvSpPr>
        <dsp:cNvPr id="0" name=""/>
        <dsp:cNvSpPr/>
      </dsp:nvSpPr>
      <dsp:spPr>
        <a:xfrm>
          <a:off x="1069982" y="1569424"/>
          <a:ext cx="1759946" cy="1759946"/>
        </a:xfrm>
        <a:prstGeom prst="ellipse">
          <a:avLst/>
        </a:prstGeom>
        <a:solidFill>
          <a:srgbClr val="C5D9F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1.  Содержание штатных сотрудников при малых объемах перевозок в </a:t>
          </a:r>
          <a:r>
            <a:rPr lang="ru-RU" sz="1300" b="1" kern="1200" dirty="0" err="1" smtClean="0">
              <a:solidFill>
                <a:schemeClr val="tx1"/>
              </a:solidFill>
            </a:rPr>
            <a:t>ж.д</a:t>
          </a:r>
          <a:r>
            <a:rPr lang="ru-RU" sz="1300" b="1" kern="1200" dirty="0" smtClean="0">
              <a:solidFill>
                <a:schemeClr val="tx1"/>
              </a:solidFill>
            </a:rPr>
            <a:t>. цехе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327720" y="1827162"/>
        <a:ext cx="1244470" cy="1244470"/>
      </dsp:txXfrm>
    </dsp:sp>
    <dsp:sp modelId="{4E785277-913F-4D80-ABE2-A4C4252A8501}">
      <dsp:nvSpPr>
        <dsp:cNvPr id="0" name=""/>
        <dsp:cNvSpPr/>
      </dsp:nvSpPr>
      <dsp:spPr>
        <a:xfrm rot="19402467">
          <a:off x="2764011" y="1376296"/>
          <a:ext cx="460011" cy="593981"/>
        </a:xfrm>
        <a:prstGeom prst="righ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777635" y="1536257"/>
        <a:ext cx="322008" cy="356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9F4B-6AD8-4812-8DAA-0EFA3370A3B3}">
      <dsp:nvSpPr>
        <dsp:cNvPr id="0" name=""/>
        <dsp:cNvSpPr/>
      </dsp:nvSpPr>
      <dsp:spPr>
        <a:xfrm rot="16200000">
          <a:off x="66590" y="-65571"/>
          <a:ext cx="2520280" cy="2651422"/>
        </a:xfrm>
        <a:prstGeom prst="flowChartManualOperation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1. Оптимизация численности ремонтных служб и административно - управленческого персонала</a:t>
          </a:r>
          <a:endParaRPr lang="ru-RU" sz="1900" kern="1200" dirty="0">
            <a:solidFill>
              <a:schemeClr val="tx1"/>
            </a:solidFill>
          </a:endParaRPr>
        </a:p>
      </dsp:txBody>
      <dsp:txXfrm rot="5400000">
        <a:off x="1019" y="504056"/>
        <a:ext cx="2651422" cy="1512168"/>
      </dsp:txXfrm>
    </dsp:sp>
    <dsp:sp modelId="{7193ED4D-0451-4211-B317-85DA7C326AB2}">
      <dsp:nvSpPr>
        <dsp:cNvPr id="0" name=""/>
        <dsp:cNvSpPr/>
      </dsp:nvSpPr>
      <dsp:spPr>
        <a:xfrm rot="16200000">
          <a:off x="2916870" y="-65571"/>
          <a:ext cx="2520280" cy="2651422"/>
        </a:xfrm>
        <a:prstGeom prst="flowChartManualOperation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2. Уменьшение количества резервной техники</a:t>
          </a:r>
          <a:endParaRPr lang="ru-RU" sz="1900" kern="1200" dirty="0">
            <a:solidFill>
              <a:schemeClr val="tx1"/>
            </a:solidFill>
          </a:endParaRPr>
        </a:p>
      </dsp:txBody>
      <dsp:txXfrm rot="5400000">
        <a:off x="2851299" y="504056"/>
        <a:ext cx="2651422" cy="1512168"/>
      </dsp:txXfrm>
    </dsp:sp>
    <dsp:sp modelId="{19ABFD6B-646E-4151-9136-49CDD4BFD3BA}">
      <dsp:nvSpPr>
        <dsp:cNvPr id="0" name=""/>
        <dsp:cNvSpPr/>
      </dsp:nvSpPr>
      <dsp:spPr>
        <a:xfrm rot="16200000">
          <a:off x="5767149" y="-65571"/>
          <a:ext cx="2520280" cy="2651422"/>
        </a:xfrm>
        <a:prstGeom prst="flowChartManualOperation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3.Централизованные закупки материалов и запасных частей </a:t>
          </a:r>
          <a:endParaRPr lang="ru-RU" sz="1900" kern="1200" dirty="0">
            <a:solidFill>
              <a:schemeClr val="tx1"/>
            </a:solidFill>
          </a:endParaRPr>
        </a:p>
      </dsp:txBody>
      <dsp:txXfrm rot="5400000">
        <a:off x="5701578" y="504056"/>
        <a:ext cx="2651422" cy="15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718C7-98DF-4E83-A6D3-18E339B8D737}">
      <dsp:nvSpPr>
        <dsp:cNvPr id="0" name=""/>
        <dsp:cNvSpPr/>
      </dsp:nvSpPr>
      <dsp:spPr>
        <a:xfrm>
          <a:off x="3529489" y="138935"/>
          <a:ext cx="2200120" cy="2254592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ПРЕИМУЩЕСТВА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851689" y="469112"/>
        <a:ext cx="1555720" cy="1594238"/>
      </dsp:txXfrm>
    </dsp:sp>
    <dsp:sp modelId="{4FFFD277-A908-4419-B9DC-F37A78BCA22D}">
      <dsp:nvSpPr>
        <dsp:cNvPr id="0" name=""/>
        <dsp:cNvSpPr/>
      </dsp:nvSpPr>
      <dsp:spPr>
        <a:xfrm rot="8724996">
          <a:off x="1570796" y="2282661"/>
          <a:ext cx="2236452" cy="642841"/>
        </a:xfrm>
        <a:prstGeom prst="lef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86E81-DB2B-4F0B-83A9-B18F9B40646C}">
      <dsp:nvSpPr>
        <dsp:cNvPr id="0" name=""/>
        <dsp:cNvSpPr/>
      </dsp:nvSpPr>
      <dsp:spPr>
        <a:xfrm>
          <a:off x="845801" y="2381670"/>
          <a:ext cx="1845170" cy="1714244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Передача ответственности за соблюдение нормативных актов эксплуатации железнодорожного транспорта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96009" y="2431878"/>
        <a:ext cx="1744754" cy="1613828"/>
      </dsp:txXfrm>
    </dsp:sp>
    <dsp:sp modelId="{8B136137-7ED5-42A4-AB8A-1A278644C069}">
      <dsp:nvSpPr>
        <dsp:cNvPr id="0" name=""/>
        <dsp:cNvSpPr/>
      </dsp:nvSpPr>
      <dsp:spPr>
        <a:xfrm rot="6102391">
          <a:off x="3257356" y="3066891"/>
          <a:ext cx="1864960" cy="642841"/>
        </a:xfrm>
        <a:prstGeom prst="lef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45349-9040-463A-A926-FBBDACD8F372}">
      <dsp:nvSpPr>
        <dsp:cNvPr id="0" name=""/>
        <dsp:cNvSpPr/>
      </dsp:nvSpPr>
      <dsp:spPr>
        <a:xfrm>
          <a:off x="3003643" y="3444273"/>
          <a:ext cx="1993988" cy="1714244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Получение дополнительных доходов от аренды в случае открытия инфраструктуры для внешних клиентов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53851" y="3494481"/>
        <a:ext cx="1893572" cy="1613828"/>
      </dsp:txXfrm>
    </dsp:sp>
    <dsp:sp modelId="{6090EA0C-3D97-4AE3-B418-E57940173111}">
      <dsp:nvSpPr>
        <dsp:cNvPr id="0" name=""/>
        <dsp:cNvSpPr/>
      </dsp:nvSpPr>
      <dsp:spPr>
        <a:xfrm rot="1345685">
          <a:off x="5679865" y="1764681"/>
          <a:ext cx="1872151" cy="642841"/>
        </a:xfrm>
        <a:prstGeom prst="lef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61649-6643-4473-A633-25F25E26649D}">
      <dsp:nvSpPr>
        <dsp:cNvPr id="0" name=""/>
        <dsp:cNvSpPr/>
      </dsp:nvSpPr>
      <dsp:spPr>
        <a:xfrm>
          <a:off x="6608404" y="1586114"/>
          <a:ext cx="1745615" cy="1714244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Сокращение расходов</a:t>
          </a:r>
          <a:endParaRPr lang="ru-RU" sz="1400" kern="1200" dirty="0"/>
        </a:p>
      </dsp:txBody>
      <dsp:txXfrm>
        <a:off x="6658612" y="1636322"/>
        <a:ext cx="1645199" cy="1613828"/>
      </dsp:txXfrm>
    </dsp:sp>
    <dsp:sp modelId="{5AA0B790-A3BD-4729-8AD9-C56BC59D068B}">
      <dsp:nvSpPr>
        <dsp:cNvPr id="0" name=""/>
        <dsp:cNvSpPr/>
      </dsp:nvSpPr>
      <dsp:spPr>
        <a:xfrm rot="3626480">
          <a:off x="4679459" y="3006377"/>
          <a:ext cx="2238512" cy="642841"/>
        </a:xfrm>
        <a:prstGeom prst="leftArrow">
          <a:avLst>
            <a:gd name="adj1" fmla="val 60000"/>
            <a:gd name="adj2" fmla="val 50000"/>
          </a:avLst>
        </a:prstGeom>
        <a:solidFill>
          <a:srgbClr val="004F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64B9B-24AE-4CEF-B0A2-EAB9A0900A1F}">
      <dsp:nvSpPr>
        <dsp:cNvPr id="0" name=""/>
        <dsp:cNvSpPr/>
      </dsp:nvSpPr>
      <dsp:spPr>
        <a:xfrm>
          <a:off x="5379912" y="3444261"/>
          <a:ext cx="1941896" cy="1714244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Прямая ответственность </a:t>
          </a:r>
          <a:r>
            <a:rPr lang="ru-RU" sz="1400" kern="1200" dirty="0" err="1" smtClean="0">
              <a:solidFill>
                <a:schemeClr val="tx1"/>
              </a:solidFill>
            </a:rPr>
            <a:t>аутсорсинговой</a:t>
          </a:r>
          <a:r>
            <a:rPr lang="ru-RU" sz="1400" kern="1200" dirty="0" smtClean="0">
              <a:solidFill>
                <a:schemeClr val="tx1"/>
              </a:solidFill>
            </a:rPr>
            <a:t> компании за качество оказываемых услуг</a:t>
          </a:r>
          <a:endParaRPr lang="ru-RU" sz="1400" kern="1200" dirty="0"/>
        </a:p>
      </dsp:txBody>
      <dsp:txXfrm>
        <a:off x="5430120" y="3494469"/>
        <a:ext cx="1841480" cy="161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8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95EF669E-8891-4768-847A-C76E3CF77AF7}" type="datetimeFigureOut">
              <a:rPr lang="ru-RU" smtClean="0"/>
              <a:t>30.11.2015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Июнь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4"/>
            <a:ext cx="2946400" cy="49688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7143A349-7FFD-4CFE-97CF-753DAE0D9A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450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>
              <a:defRPr sz="1200"/>
            </a:lvl1pPr>
          </a:lstStyle>
          <a:p>
            <a:fld id="{C6F8C082-C885-4454-B1F8-1046D8478D5A}" type="datetimeFigureOut">
              <a:rPr lang="ru-RU" smtClean="0"/>
              <a:t>30.11.2015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3" rIns="91407" bIns="45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07" tIns="45703" rIns="91407" bIns="45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633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Июнь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>
              <a:defRPr sz="1200"/>
            </a:lvl1pPr>
          </a:lstStyle>
          <a:p>
            <a:fld id="{12FFA9E4-297E-48B7-971E-DD7727833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195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38" indent="0" algn="ctr">
              <a:buNone/>
              <a:defRPr/>
            </a:lvl2pPr>
            <a:lvl3pPr marL="910481" indent="0" algn="ctr">
              <a:buNone/>
              <a:defRPr/>
            </a:lvl3pPr>
            <a:lvl4pPr marL="1365729" indent="0" algn="ctr">
              <a:buNone/>
              <a:defRPr/>
            </a:lvl4pPr>
            <a:lvl5pPr marL="1820969" indent="0" algn="ctr">
              <a:buNone/>
              <a:defRPr/>
            </a:lvl5pPr>
            <a:lvl6pPr marL="2276215" indent="0" algn="ctr">
              <a:buNone/>
              <a:defRPr/>
            </a:lvl6pPr>
            <a:lvl7pPr marL="2731459" indent="0" algn="ctr">
              <a:buNone/>
              <a:defRPr/>
            </a:lvl7pPr>
            <a:lvl8pPr marL="3186700" indent="0" algn="ctr">
              <a:buNone/>
              <a:defRPr/>
            </a:lvl8pPr>
            <a:lvl9pPr marL="364194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19E8100C-8EFA-4C69-A981-91B5E8ED5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3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8F65F1AD-2E21-4E89-9B9B-FC5111A83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1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6747B204-C7BC-4843-8D24-1FCC411521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39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2007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38" indent="0" algn="ctr">
              <a:buNone/>
              <a:defRPr/>
            </a:lvl2pPr>
            <a:lvl3pPr marL="910481" indent="0" algn="ctr">
              <a:buNone/>
              <a:defRPr/>
            </a:lvl3pPr>
            <a:lvl4pPr marL="1365729" indent="0" algn="ctr">
              <a:buNone/>
              <a:defRPr/>
            </a:lvl4pPr>
            <a:lvl5pPr marL="1820969" indent="0" algn="ctr">
              <a:buNone/>
              <a:defRPr/>
            </a:lvl5pPr>
            <a:lvl6pPr marL="2276215" indent="0" algn="ctr">
              <a:buNone/>
              <a:defRPr/>
            </a:lvl6pPr>
            <a:lvl7pPr marL="2731459" indent="0" algn="ctr">
              <a:buNone/>
              <a:defRPr/>
            </a:lvl7pPr>
            <a:lvl8pPr marL="3186700" indent="0" algn="ctr">
              <a:buNone/>
              <a:defRPr/>
            </a:lvl8pPr>
            <a:lvl9pPr marL="364194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19E8100C-8EFA-4C69-A981-91B5E8ED5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8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37" y="24"/>
            <a:ext cx="7632860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C7A305E2-B89A-4F36-87F8-2F03EB498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3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38" indent="0">
              <a:buNone/>
              <a:defRPr sz="1800"/>
            </a:lvl2pPr>
            <a:lvl3pPr marL="910481" indent="0">
              <a:buNone/>
              <a:defRPr sz="1500"/>
            </a:lvl3pPr>
            <a:lvl4pPr marL="1365729" indent="0">
              <a:buNone/>
              <a:defRPr sz="1400"/>
            </a:lvl4pPr>
            <a:lvl5pPr marL="1820969" indent="0">
              <a:buNone/>
              <a:defRPr sz="1400"/>
            </a:lvl5pPr>
            <a:lvl6pPr marL="2276215" indent="0">
              <a:buNone/>
              <a:defRPr sz="1400"/>
            </a:lvl6pPr>
            <a:lvl7pPr marL="2731459" indent="0">
              <a:buNone/>
              <a:defRPr sz="1400"/>
            </a:lvl7pPr>
            <a:lvl8pPr marL="3186700" indent="0">
              <a:buNone/>
              <a:defRPr sz="1400"/>
            </a:lvl8pPr>
            <a:lvl9pPr marL="36419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A1762E49-BD43-414F-B0D5-7D8E12A3E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6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F3B371AF-83DA-45FD-9B31-E996FDDDC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9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E1FD273F-8129-4EF5-8A4E-7BFBB935A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72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5F8C8FF2-7040-445C-A7C5-ECDDAC6D4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6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23CDD073-1C36-4160-82D4-F73E4ADC8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86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37" y="24"/>
            <a:ext cx="7632860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C7A305E2-B89A-4F36-87F8-2F03EB498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0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D9F4337F-6C85-4948-B66C-45306C3CE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51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15929521-B432-47E3-A0C8-FB829FF43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8F65F1AD-2E21-4E89-9B9B-FC5111A83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5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6747B204-C7BC-4843-8D24-1FCC411521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38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2007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4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38" indent="0">
              <a:buNone/>
              <a:defRPr sz="1800"/>
            </a:lvl2pPr>
            <a:lvl3pPr marL="910481" indent="0">
              <a:buNone/>
              <a:defRPr sz="1500"/>
            </a:lvl3pPr>
            <a:lvl4pPr marL="1365729" indent="0">
              <a:buNone/>
              <a:defRPr sz="1400"/>
            </a:lvl4pPr>
            <a:lvl5pPr marL="1820969" indent="0">
              <a:buNone/>
              <a:defRPr sz="1400"/>
            </a:lvl5pPr>
            <a:lvl6pPr marL="2276215" indent="0">
              <a:buNone/>
              <a:defRPr sz="1400"/>
            </a:lvl6pPr>
            <a:lvl7pPr marL="2731459" indent="0">
              <a:buNone/>
              <a:defRPr sz="1400"/>
            </a:lvl7pPr>
            <a:lvl8pPr marL="3186700" indent="0">
              <a:buNone/>
              <a:defRPr sz="1400"/>
            </a:lvl8pPr>
            <a:lvl9pPr marL="36419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A1762E49-BD43-414F-B0D5-7D8E12A3E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92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F3B371AF-83DA-45FD-9B31-E996FDDDC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E1FD273F-8129-4EF5-8A4E-7BFBB935A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2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5F8C8FF2-7040-445C-A7C5-ECDDAC6D4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23CDD073-1C36-4160-82D4-F73E4ADC8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5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D9F4337F-6C85-4948-B66C-45306C3CE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7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24"/>
            <a:ext cx="8179466" cy="523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733812"/>
            <a:ext cx="38100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fld id="{15929521-B432-47E3-A0C8-FB829FF43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33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70" y="0"/>
            <a:ext cx="815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700095" y="6538913"/>
            <a:ext cx="8339137" cy="0"/>
          </a:xfrm>
          <a:prstGeom prst="line">
            <a:avLst/>
          </a:prstGeom>
          <a:noFill/>
          <a:ln w="19050">
            <a:solidFill>
              <a:srgbClr val="004162"/>
            </a:solidFill>
            <a:round/>
            <a:headEnd/>
            <a:tailEnd/>
          </a:ln>
          <a:effectLst/>
        </p:spPr>
        <p:txBody>
          <a:bodyPr lIns="91048" tIns="45530" rIns="91048" bIns="45530"/>
          <a:lstStyle/>
          <a:p>
            <a:pPr algn="ctr" defTabSz="9104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03270" y="533400"/>
            <a:ext cx="8315325" cy="1031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0"/>
              </a:cxn>
              <a:cxn ang="0">
                <a:pos x="5010" y="0"/>
              </a:cxn>
            </a:cxnLst>
            <a:rect l="0" t="0" r="r" b="b"/>
            <a:pathLst>
              <a:path w="5011" h="117">
                <a:moveTo>
                  <a:pt x="0" y="116"/>
                </a:moveTo>
                <a:lnTo>
                  <a:pt x="0" y="0"/>
                </a:lnTo>
                <a:lnTo>
                  <a:pt x="5010" y="0"/>
                </a:lnTo>
              </a:path>
            </a:pathLst>
          </a:custGeom>
          <a:noFill/>
          <a:ln w="12700" cap="rnd" cmpd="sng">
            <a:solidFill>
              <a:srgbClr val="00416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048" tIns="45530" rIns="91048" bIns="45530"/>
          <a:lstStyle/>
          <a:p>
            <a:pPr algn="ctr" defTabSz="9104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0"/>
            <a:ext cx="352425" cy="6858000"/>
          </a:xfrm>
          <a:prstGeom prst="rect">
            <a:avLst/>
          </a:prstGeom>
          <a:solidFill>
            <a:srgbClr val="144D6A"/>
          </a:solidFill>
          <a:ln w="9525">
            <a:solidFill>
              <a:srgbClr val="144D6A"/>
            </a:solidFill>
            <a:miter lim="800000"/>
            <a:headEnd/>
            <a:tailEnd/>
          </a:ln>
        </p:spPr>
        <p:txBody>
          <a:bodyPr wrap="none" lIns="91048" tIns="45530" rIns="91048" bIns="45530" anchor="ctr"/>
          <a:lstStyle/>
          <a:p>
            <a:pPr defTabSz="91048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517A"/>
              </a:solidFill>
              <a:latin typeface="Tahoma" pitchFamily="34" charset="0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14" cstate="print">
            <a:lum bright="-6000" contrast="40000"/>
          </a:blip>
          <a:srcRect/>
          <a:stretch>
            <a:fillRect/>
          </a:stretch>
        </p:blipFill>
        <p:spPr bwMode="auto">
          <a:xfrm>
            <a:off x="8320088" y="154002"/>
            <a:ext cx="715962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2150" y="6637352"/>
            <a:ext cx="45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900">
                <a:solidFill>
                  <a:srgbClr val="004162"/>
                </a:solidFill>
                <a:latin typeface="Tahoma" pitchFamily="34" charset="0"/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AED8CD5-EF52-4194-9C78-3838587F07DE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8" tIns="45530" rIns="91048" bIns="45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11066" y="6596063"/>
            <a:ext cx="126609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0" dirty="0" smtClean="0">
                <a:solidFill>
                  <a:srgbClr val="144D6A"/>
                </a:solidFill>
              </a:rPr>
              <a:t>Май 2014 г.</a:t>
            </a:r>
          </a:p>
        </p:txBody>
      </p:sp>
    </p:spTree>
    <p:extLst>
      <p:ext uri="{BB962C8B-B14F-4D97-AF65-F5344CB8AC3E}">
        <p14:creationId xmlns:p14="http://schemas.microsoft.com/office/powerpoint/2010/main" val="16681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+mj-lt"/>
          <a:ea typeface="+mj-ea"/>
          <a:cs typeface="+mj-cs"/>
        </a:defRPr>
      </a:lvl1pPr>
      <a:lvl2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2pPr>
      <a:lvl3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3pPr>
      <a:lvl4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4pPr>
      <a:lvl5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5pPr>
      <a:lvl6pPr marL="545344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6pPr>
      <a:lvl7pPr marL="1000585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7pPr>
      <a:lvl8pPr marL="1455827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8pPr>
      <a:lvl9pPr marL="1911064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36650" indent="-22701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592263" indent="-227013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47875" indent="-227013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03839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59082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14322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69561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38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81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2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6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15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5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00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42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70" y="0"/>
            <a:ext cx="815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25" rIns="91036" bIns="455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700095" y="6538913"/>
            <a:ext cx="8339137" cy="0"/>
          </a:xfrm>
          <a:prstGeom prst="line">
            <a:avLst/>
          </a:prstGeom>
          <a:noFill/>
          <a:ln w="19050">
            <a:solidFill>
              <a:srgbClr val="004162"/>
            </a:solidFill>
            <a:round/>
            <a:headEnd/>
            <a:tailEnd/>
          </a:ln>
          <a:effectLst/>
        </p:spPr>
        <p:txBody>
          <a:bodyPr lIns="91048" tIns="45530" rIns="91048" bIns="45530"/>
          <a:lstStyle/>
          <a:p>
            <a:pPr algn="ctr" defTabSz="9104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03270" y="533400"/>
            <a:ext cx="8315325" cy="1031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0"/>
              </a:cxn>
              <a:cxn ang="0">
                <a:pos x="5010" y="0"/>
              </a:cxn>
            </a:cxnLst>
            <a:rect l="0" t="0" r="r" b="b"/>
            <a:pathLst>
              <a:path w="5011" h="117">
                <a:moveTo>
                  <a:pt x="0" y="116"/>
                </a:moveTo>
                <a:lnTo>
                  <a:pt x="0" y="0"/>
                </a:lnTo>
                <a:lnTo>
                  <a:pt x="5010" y="0"/>
                </a:lnTo>
              </a:path>
            </a:pathLst>
          </a:custGeom>
          <a:noFill/>
          <a:ln w="12700" cap="rnd" cmpd="sng">
            <a:solidFill>
              <a:srgbClr val="00416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048" tIns="45530" rIns="91048" bIns="45530"/>
          <a:lstStyle/>
          <a:p>
            <a:pPr algn="ctr" defTabSz="9104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4F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0"/>
            <a:ext cx="352425" cy="6858000"/>
          </a:xfrm>
          <a:prstGeom prst="rect">
            <a:avLst/>
          </a:prstGeom>
          <a:solidFill>
            <a:srgbClr val="144D6A"/>
          </a:solidFill>
          <a:ln w="9525">
            <a:solidFill>
              <a:srgbClr val="144D6A"/>
            </a:solidFill>
            <a:miter lim="800000"/>
            <a:headEnd/>
            <a:tailEnd/>
          </a:ln>
        </p:spPr>
        <p:txBody>
          <a:bodyPr wrap="none" lIns="91048" tIns="45530" rIns="91048" bIns="45530" anchor="ctr"/>
          <a:lstStyle/>
          <a:p>
            <a:pPr defTabSz="91048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517A"/>
              </a:solidFill>
              <a:latin typeface="Tahoma" pitchFamily="34" charset="0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15" cstate="print">
            <a:lum bright="-6000" contrast="40000"/>
          </a:blip>
          <a:srcRect/>
          <a:stretch>
            <a:fillRect/>
          </a:stretch>
        </p:blipFill>
        <p:spPr bwMode="auto">
          <a:xfrm>
            <a:off x="8320088" y="154002"/>
            <a:ext cx="715962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2150" y="6637352"/>
            <a:ext cx="45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900">
                <a:solidFill>
                  <a:srgbClr val="004162"/>
                </a:solidFill>
                <a:latin typeface="Tahoma" pitchFamily="34" charset="0"/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AED8CD5-EF52-4194-9C78-3838587F07DE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8" tIns="45530" rIns="91048" bIns="45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11066" y="6596063"/>
            <a:ext cx="126609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rgbClr val="00517A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517A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0" dirty="0" smtClean="0">
                <a:solidFill>
                  <a:srgbClr val="144D6A"/>
                </a:solidFill>
              </a:rPr>
              <a:t>Май 2014 г.</a:t>
            </a:r>
          </a:p>
        </p:txBody>
      </p:sp>
    </p:spTree>
    <p:extLst>
      <p:ext uri="{BB962C8B-B14F-4D97-AF65-F5344CB8AC3E}">
        <p14:creationId xmlns:p14="http://schemas.microsoft.com/office/powerpoint/2010/main" val="23017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4162"/>
          </a:solidFill>
          <a:latin typeface="+mj-lt"/>
          <a:ea typeface="+mj-ea"/>
          <a:cs typeface="+mj-cs"/>
        </a:defRPr>
      </a:lvl1pPr>
      <a:lvl2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2pPr>
      <a:lvl3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3pPr>
      <a:lvl4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4pPr>
      <a:lvl5pPr marL="88900" indent="-88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162"/>
          </a:solidFill>
          <a:latin typeface="Tahoma" pitchFamily="34" charset="0"/>
        </a:defRPr>
      </a:lvl5pPr>
      <a:lvl6pPr marL="545344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6pPr>
      <a:lvl7pPr marL="1000585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7pPr>
      <a:lvl8pPr marL="1455827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8pPr>
      <a:lvl9pPr marL="1911064" indent="-90099" algn="l" rtl="0" fontAlgn="base">
        <a:spcBef>
          <a:spcPct val="0"/>
        </a:spcBef>
        <a:spcAft>
          <a:spcPct val="0"/>
        </a:spcAft>
        <a:defRPr sz="1500" b="1">
          <a:solidFill>
            <a:srgbClr val="004162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41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36650" indent="-22701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592263" indent="-227013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47875" indent="-227013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03839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59082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14322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69561" indent="-227626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38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81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2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6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15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59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00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42" algn="l" defTabSz="910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jpeg"/><Relationship Id="rId2" Type="http://schemas.openxmlformats.org/officeDocument/2006/relationships/video" Target="mnlz%60.avi" TargetMode="External"/><Relationship Id="rId1" Type="http://schemas.openxmlformats.org/officeDocument/2006/relationships/tags" Target="../tags/tag2.xml"/><Relationship Id="rId6" Type="http://schemas.openxmlformats.org/officeDocument/2006/relationships/tags" Target="../tags/tag6.xml"/><Relationship Id="rId11" Type="http://schemas.openxmlformats.org/officeDocument/2006/relationships/image" Target="../media/image5.jpe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.jpeg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jpeg"/><Relationship Id="rId17" Type="http://schemas.openxmlformats.org/officeDocument/2006/relationships/image" Target="../media/image35.jpeg"/><Relationship Id="rId2" Type="http://schemas.openxmlformats.org/officeDocument/2006/relationships/video" Target="mnlz%60.avi" TargetMode="External"/><Relationship Id="rId16" Type="http://schemas.openxmlformats.org/officeDocument/2006/relationships/image" Target="../media/image34.png"/><Relationship Id="rId20" Type="http://schemas.openxmlformats.org/officeDocument/2006/relationships/image" Target="../media/image8.jpeg"/><Relationship Id="rId1" Type="http://schemas.openxmlformats.org/officeDocument/2006/relationships/tags" Target="../tags/tag7.xml"/><Relationship Id="rId6" Type="http://schemas.openxmlformats.org/officeDocument/2006/relationships/tags" Target="../tags/tag11.xml"/><Relationship Id="rId11" Type="http://schemas.openxmlformats.org/officeDocument/2006/relationships/image" Target="../media/image30.jpeg"/><Relationship Id="rId5" Type="http://schemas.openxmlformats.org/officeDocument/2006/relationships/tags" Target="../tags/tag10.xml"/><Relationship Id="rId15" Type="http://schemas.openxmlformats.org/officeDocument/2006/relationships/image" Target="../media/image33.jpeg"/><Relationship Id="rId10" Type="http://schemas.openxmlformats.org/officeDocument/2006/relationships/image" Target="../media/image29.png"/><Relationship Id="rId19" Type="http://schemas.openxmlformats.org/officeDocument/2006/relationships/image" Target="../media/image37.jpeg"/><Relationship Id="rId4" Type="http://schemas.openxmlformats.org/officeDocument/2006/relationships/tags" Target="../tags/tag9.xml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8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0"/>
          <p:cNvSpPr txBox="1">
            <a:spLocks noChangeArrowheads="1"/>
          </p:cNvSpPr>
          <p:nvPr/>
        </p:nvSpPr>
        <p:spPr bwMode="auto">
          <a:xfrm>
            <a:off x="2158271" y="3871406"/>
            <a:ext cx="6734209" cy="10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938" tIns="46629" rIns="17938" bIns="46629">
            <a:spAutoFit/>
          </a:bodyPr>
          <a:lstStyle/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</a:rPr>
              <a:t>Управление </a:t>
            </a: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</a:rPr>
              <a:t>железнодорожной инфраструктурой</a:t>
            </a: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</a:rPr>
              <a:t>техническое </a:t>
            </a:r>
            <a:r>
              <a:rPr lang="ru-RU" sz="2000" b="1" dirty="0">
                <a:solidFill>
                  <a:srgbClr val="FFFFFF"/>
                </a:solidFill>
                <a:latin typeface="Tahoma" pitchFamily="34" charset="0"/>
              </a:rPr>
              <a:t>обслуживание и </a:t>
            </a: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</a:rPr>
              <a:t>ремонт объектов железнодорожного транспорта</a:t>
            </a:r>
            <a:endParaRPr lang="en-US" sz="20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3252" name="Line 31"/>
          <p:cNvSpPr>
            <a:spLocks noChangeShapeType="1"/>
          </p:cNvSpPr>
          <p:nvPr/>
        </p:nvSpPr>
        <p:spPr bwMode="auto">
          <a:xfrm>
            <a:off x="2152934" y="5013176"/>
            <a:ext cx="6858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45545" rIns="91078" bIns="45545" anchor="b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33706" y="6264473"/>
            <a:ext cx="1302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</a:rPr>
              <a:t>Ноябрь 2015</a:t>
            </a:r>
            <a:endParaRPr lang="ru-RU" sz="1400" b="1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467543" y="2165757"/>
            <a:ext cx="8581205" cy="1200857"/>
            <a:chOff x="9677983" y="2166019"/>
            <a:chExt cx="8756330" cy="1225364"/>
          </a:xfrm>
        </p:grpSpPr>
        <p:pic>
          <p:nvPicPr>
            <p:cNvPr id="13" name="Picture 10"/>
            <p:cNvPicPr>
              <a:picLocks noChangeArrowheads="1"/>
            </p:cNvPicPr>
            <p:nvPr userDrawn="1"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77983" y="2166019"/>
              <a:ext cx="1686092" cy="12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mnlz`.avi">
              <a:hlinkClick r:id="" action="ppaction://media"/>
            </p:cNvPr>
            <p:cNvPicPr>
              <a:picLocks noRot="1" noChangeArrowheads="1"/>
            </p:cNvPicPr>
            <p:nvPr userDrawn="1">
              <a:videoFile r:link="rId2"/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64077" y="2166630"/>
              <a:ext cx="1579900" cy="1224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43976" y="2166325"/>
              <a:ext cx="1836670" cy="12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5"/>
            <p:cNvPicPr preferRelativeResize="0"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70808" y="2166630"/>
              <a:ext cx="1836670" cy="122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97643" y="2166325"/>
              <a:ext cx="1836670" cy="12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0" y="6286500"/>
            <a:ext cx="1038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90934" y="5390613"/>
            <a:ext cx="5486099" cy="13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938" tIns="46629" rIns="17938" bIns="46629">
            <a:spAutoFit/>
          </a:bodyPr>
          <a:lstStyle/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</a:rPr>
              <a:t>Кирьянов</a:t>
            </a: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</a:rPr>
              <a:t>Дмитрий Сергеевич</a:t>
            </a: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</a:rPr>
              <a:t>Исполнительный директор </a:t>
            </a: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</a:rPr>
              <a:t>ООО «ПЖТ-55»</a:t>
            </a: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</a:rPr>
              <a:t>+7 (343) 327-59-87</a:t>
            </a: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</a:rPr>
              <a:t>+7 (912) 269-38-10</a:t>
            </a: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</a:rPr>
              <a:t>d.kiryanov@uralmash.ru</a:t>
            </a:r>
            <a:endParaRPr lang="ru-RU" sz="1400" b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8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03" y="116632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46"/>
    </mc:Choice>
    <mc:Fallback xmlns="">
      <p:transition advTm="5246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m.mazenkov\Desktop\55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" y="4835094"/>
            <a:ext cx="2035565" cy="12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.mazenkov\Desktop\641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2" y="2924943"/>
            <a:ext cx="1485251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.mazenkov\Desktop\5429017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10" y="1906488"/>
            <a:ext cx="1984164" cy="1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в транспортной инфраструктуре предприятий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06551244"/>
              </p:ext>
            </p:extLst>
          </p:nvPr>
        </p:nvGraphicFramePr>
        <p:xfrm>
          <a:off x="664907" y="620688"/>
          <a:ext cx="8117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m.mazenkov\Desktop\Отчеты\Презентация\PIB-Romani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1510"/>
            <a:ext cx="2464006" cy="18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mazenkov\Desktop\8f0301239effcf16aab2115198056b9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977"/>
            <a:ext cx="1700123" cy="11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mazenkov\Desktop\2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49" y="4725144"/>
            <a:ext cx="1907282" cy="13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mazenkov\Desktop\b_EE5161CA-E44C-4267-83AA-49FE8F4E789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74" y="692696"/>
            <a:ext cx="2120230" cy="12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00" y="89604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72618"/>
      </p:ext>
    </p:extLst>
  </p:cSld>
  <p:clrMapOvr>
    <a:masterClrMapping/>
  </p:clrMapOvr>
  <p:transition spd="slow" advTm="508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Аутсорсинг – возможность сокращения расходов на логистику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68" y="692696"/>
            <a:ext cx="79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расходов за счет:</a:t>
            </a:r>
          </a:p>
          <a:p>
            <a:endParaRPr lang="ru-RU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67429510"/>
              </p:ext>
            </p:extLst>
          </p:nvPr>
        </p:nvGraphicFramePr>
        <p:xfrm>
          <a:off x="610468" y="1196753"/>
          <a:ext cx="83540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m.mazenkov\Desktop\Отчеты\Презентация\040414workforce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1" y="4149080"/>
            <a:ext cx="2808312" cy="168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.mazenkov\Desktop\sklad_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668686" cy="168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0563" y="4149080"/>
            <a:ext cx="2376264" cy="168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47" y="58873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56954"/>
      </p:ext>
    </p:extLst>
  </p:cSld>
  <p:clrMapOvr>
    <a:masterClrMapping/>
  </p:clrMapOvr>
  <p:transition spd="slow" advTm="5089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mazenkov\Desktop\agrega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94" y="817008"/>
            <a:ext cx="2729880" cy="20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передачи </a:t>
            </a:r>
            <a:r>
              <a:rPr lang="ru-RU" dirty="0" err="1" smtClean="0"/>
              <a:t>ж.д</a:t>
            </a:r>
            <a:r>
              <a:rPr lang="ru-RU" dirty="0" smtClean="0"/>
              <a:t>. цеха на аутсорсинг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97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Преимущества: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9018335"/>
              </p:ext>
            </p:extLst>
          </p:nvPr>
        </p:nvGraphicFramePr>
        <p:xfrm>
          <a:off x="610468" y="1209120"/>
          <a:ext cx="8354020" cy="51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m.mazenkov\Desktop\raik1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008"/>
            <a:ext cx="24384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mazenkov\Desktop\untitl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7" y="2780928"/>
            <a:ext cx="961559" cy="7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mazenkov\Desktop\1372243139_53652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7" y="5536863"/>
            <a:ext cx="961559" cy="7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.mazenkov\Desktop\gn_logo_v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0" y="4469258"/>
            <a:ext cx="975475" cy="8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.mazenkov\Desktop\34351354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8" y="2593956"/>
            <a:ext cx="1096528" cy="7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.mazenkov\Desktop\a8a3394668b453c57b18072ff735b01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68" y="5536863"/>
            <a:ext cx="1059160" cy="7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6267425"/>
            <a:ext cx="166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Транспортная прокуратура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9988" y="5321419"/>
            <a:ext cx="1640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Ростехнадзор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1016" y="3356992"/>
            <a:ext cx="1501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ФАЖТ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36" y="6237098"/>
            <a:ext cx="166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РЭК</a:t>
            </a:r>
            <a:endParaRPr lang="ru-RU" sz="800" dirty="0"/>
          </a:p>
        </p:txBody>
      </p:sp>
      <p:pic>
        <p:nvPicPr>
          <p:cNvPr id="1034" name="Picture 10" descr="C:\Users\m.mazenkov\Desktop\500122_em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2" y="3504208"/>
            <a:ext cx="981744" cy="8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8897" y="4361536"/>
            <a:ext cx="1501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Желдорнадзор</a:t>
            </a:r>
            <a:endParaRPr lang="ru-RU" sz="800" dirty="0"/>
          </a:p>
        </p:txBody>
      </p:sp>
      <p:pic>
        <p:nvPicPr>
          <p:cNvPr id="20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49" y="105285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9053"/>
      </p:ext>
    </p:extLst>
  </p:cSld>
  <p:clrMapOvr>
    <a:masterClrMapping/>
  </p:clrMapOvr>
  <p:transition spd="slow" advTm="5089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результаты для клиента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68" y="823020"/>
            <a:ext cx="8282012" cy="1246495"/>
          </a:xfrm>
          <a:prstGeom prst="rect">
            <a:avLst/>
          </a:prstGeom>
          <a:solidFill>
            <a:srgbClr val="C5D9F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ПАО «Уралмашзавод»: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Трансформация транспортно-складской инфраструктуры предприятия из закрытого в открытый тип (для любых внешних клиентов), дополнительный доход от аренды.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Обеспечение полной загрузки транспортно-складской инфраструктуры.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Фиксированная стоимость услуги на 1 вагон.</a:t>
            </a:r>
            <a:endParaRPr lang="ru-RU" sz="1500" dirty="0"/>
          </a:p>
        </p:txBody>
      </p:sp>
      <p:pic>
        <p:nvPicPr>
          <p:cNvPr id="1027" name="Picture 3" descr="C:\Users\m.mazenkov\Desktop\534659608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4" y="2534880"/>
            <a:ext cx="2276259" cy="13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03848" y="2300348"/>
            <a:ext cx="0" cy="41529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3828" y="2108100"/>
            <a:ext cx="239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Закрытого типа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42945" y="2108100"/>
            <a:ext cx="239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Открытого типа</a:t>
            </a:r>
          </a:p>
        </p:txBody>
      </p:sp>
      <p:pic>
        <p:nvPicPr>
          <p:cNvPr id="1033" name="Picture 9" descr="C:\Users\m.mazenkov\Desktop\201204100944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86772"/>
            <a:ext cx="2016224" cy="14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33" y="4650183"/>
            <a:ext cx="11733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054" y="3902412"/>
            <a:ext cx="293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Внутри заводские ж/д перевозки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66968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Контейнерный терминал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Грузовой двор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Складское хозяйство</a:t>
            </a:r>
          </a:p>
          <a:p>
            <a:pPr marL="342900" indent="-342900">
              <a:buAutoNum type="arabicPeriod"/>
            </a:pPr>
            <a:r>
              <a:rPr lang="ru-RU" dirty="0" smtClean="0"/>
              <a:t>Локомотивное депо</a:t>
            </a:r>
          </a:p>
          <a:p>
            <a:pPr marL="342900" indent="-342900">
              <a:buAutoNum type="arabicPeriod"/>
            </a:pPr>
            <a:r>
              <a:rPr lang="ru-RU" dirty="0" smtClean="0"/>
              <a:t>Служба по ремонту ж/д пути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Хранение вагонов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Вагоноремонтное депо</a:t>
            </a:r>
            <a:endParaRPr lang="ru-RU" dirty="0"/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329136" y="4650183"/>
            <a:ext cx="5059288" cy="2001366"/>
            <a:chOff x="9527405" y="2166019"/>
            <a:chExt cx="5253241" cy="2684573"/>
          </a:xfrm>
        </p:grpSpPr>
        <p:pic>
          <p:nvPicPr>
            <p:cNvPr id="34" name="Picture 10"/>
            <p:cNvPicPr>
              <a:picLocks noChangeArrowheads="1"/>
            </p:cNvPicPr>
            <p:nvPr userDrawn="1"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77983" y="2166019"/>
              <a:ext cx="1686092" cy="12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mnlz`.avi">
              <a:hlinkClick r:id="" action="ppaction://media"/>
            </p:cNvPr>
            <p:cNvPicPr>
              <a:picLocks noRot="1" noChangeArrowheads="1"/>
            </p:cNvPicPr>
            <p:nvPr userDrawn="1">
              <a:videoFile r:link="rId2"/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64077" y="2166630"/>
              <a:ext cx="1579900" cy="1224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8"/>
            <p:cNvPicPr>
              <a:picLocks noChangeArrowheads="1"/>
            </p:cNvPicPr>
            <p:nvPr userDrawn="1"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43976" y="2166325"/>
              <a:ext cx="1836670" cy="12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5"/>
            <p:cNvPicPr preferRelativeResize="0">
              <a:picLocks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27405" y="3626146"/>
              <a:ext cx="1836670" cy="122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87501" y="3625535"/>
              <a:ext cx="1556477" cy="122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10" descr="C:\Users\m.mazenkov\Desktop\untitle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71" y="2669680"/>
            <a:ext cx="1991793" cy="17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.tarasova\Documents\ПРОЕКТ ТрансРоссия\буклетка\фото 1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89" y="5753635"/>
            <a:ext cx="1718508" cy="89302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329136" y="237154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Пользователи инфраструктуры – любые контрагенты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" y="4708002"/>
            <a:ext cx="1373349" cy="5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 descr="C:\Users\m.mazenkov\Desktop\14_v_11-28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0" y="5696219"/>
            <a:ext cx="1328133" cy="4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40" y="65372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89">
        <p14:reveal/>
      </p:transition>
    </mc:Choice>
    <mc:Fallback xmlns="">
      <p:transition spd="slow" advTm="5089">
        <p:fad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результаты для клиента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29" y="764044"/>
            <a:ext cx="8282012" cy="2246769"/>
          </a:xfrm>
          <a:prstGeom prst="rect">
            <a:avLst/>
          </a:prstGeom>
          <a:solidFill>
            <a:srgbClr val="C5D9F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ПАО «</a:t>
            </a:r>
            <a:r>
              <a:rPr lang="ru-RU" sz="1500" b="1" dirty="0" err="1" smtClean="0"/>
              <a:t>Уралхиммаш</a:t>
            </a:r>
            <a:r>
              <a:rPr lang="ru-RU" sz="1500" b="1" dirty="0" smtClean="0"/>
              <a:t>»: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Значительное улучшение состояния транспортной инфраструктуры (ремонт тепловозов и </a:t>
            </a:r>
            <a:r>
              <a:rPr lang="ru-RU" sz="1500" dirty="0" err="1" smtClean="0"/>
              <a:t>ж.д</a:t>
            </a:r>
            <a:r>
              <a:rPr lang="ru-RU" sz="1500" dirty="0" smtClean="0"/>
              <a:t>. путей).</a:t>
            </a:r>
            <a:endParaRPr lang="ru-RU" sz="15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kern="0" dirty="0" smtClean="0"/>
              <a:t>Сокращение </a:t>
            </a:r>
            <a:r>
              <a:rPr lang="ru-RU" sz="1500" kern="0" dirty="0"/>
              <a:t>текущих затрат на  </a:t>
            </a:r>
            <a:r>
              <a:rPr lang="en-US" sz="1500" kern="0" dirty="0" smtClean="0"/>
              <a:t>~</a:t>
            </a:r>
            <a:r>
              <a:rPr lang="ru-RU" sz="1500" kern="0" dirty="0" smtClean="0"/>
              <a:t>20 </a:t>
            </a:r>
            <a:r>
              <a:rPr lang="ru-RU" sz="1500" kern="0" dirty="0"/>
              <a:t>млн. руб. в </a:t>
            </a:r>
            <a:r>
              <a:rPr lang="ru-RU" sz="1500" kern="0" dirty="0" smtClean="0"/>
              <a:t>год. Сокращение </a:t>
            </a:r>
            <a:r>
              <a:rPr lang="ru-RU" sz="1500" kern="0" dirty="0"/>
              <a:t>численности </a:t>
            </a:r>
            <a:r>
              <a:rPr lang="ru-RU" sz="1500" kern="0" dirty="0" smtClean="0"/>
              <a:t>обслуживающего персонала с </a:t>
            </a:r>
            <a:r>
              <a:rPr lang="ru-RU" sz="1500" kern="0" dirty="0"/>
              <a:t>46 </a:t>
            </a:r>
            <a:r>
              <a:rPr lang="ru-RU" sz="1500" kern="0" dirty="0" smtClean="0"/>
              <a:t>до 17 человек. Перевод сотрудников в штат ООО «ПЖТ-55».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Реализация неликвидов железнодорожного цеха.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Получение дополнительного дохода от аренды. </a:t>
            </a:r>
            <a:endParaRPr lang="ru-RU" sz="1500" dirty="0"/>
          </a:p>
        </p:txBody>
      </p:sp>
      <p:pic>
        <p:nvPicPr>
          <p:cNvPr id="2050" name="Picture 2" descr="C:\Users\m.mazenkov\Desktop\h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9" y="3019222"/>
            <a:ext cx="2192436" cy="14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.mazenkov\Desktop\7099162z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9" y="4643336"/>
            <a:ext cx="2174410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.mazenkov\Desktop\img1944988_TSenyi_yavlyayutsya_nepostoyannyi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25" y="3164102"/>
            <a:ext cx="1773373" cy="11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.mazenkov\Desktop\ФОТО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94" y="4477192"/>
            <a:ext cx="1900436" cy="19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51462" y="3019222"/>
            <a:ext cx="0" cy="335840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5" descr="C:\Users\m.mazenkov\Desktop\4837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8425"/>
            <a:ext cx="2195490" cy="15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.mazenkov\Desktop\5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12" y="3047698"/>
            <a:ext cx="1737419" cy="15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.mazenkov\Desktop\x400_usr_LTZ_SinaraHybrid_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077608"/>
            <a:ext cx="2218656" cy="14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.mazenkov\Desktop\Отчеты\Презентация\897099b3431353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13" y="4774717"/>
            <a:ext cx="1825181" cy="1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00" y="67898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89">
        <p14:reveal/>
      </p:transition>
    </mc:Choice>
    <mc:Fallback xmlns="">
      <p:transition spd="slow" advTm="5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результаты для клиента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305E2-B89A-4F36-87F8-2F03EB49853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468" y="6582494"/>
            <a:ext cx="1081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4F8A"/>
                </a:solidFill>
              </a:rPr>
              <a:t>Ноябрь 2015</a:t>
            </a:r>
            <a:endParaRPr lang="ru-RU" sz="1050" dirty="0">
              <a:solidFill>
                <a:srgbClr val="004F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468" y="836712"/>
            <a:ext cx="8282012" cy="2308324"/>
          </a:xfrm>
          <a:prstGeom prst="rect">
            <a:avLst/>
          </a:prstGeom>
          <a:solidFill>
            <a:srgbClr val="C5D9F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Внешние клиенты: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Обеспечение </a:t>
            </a:r>
            <a:r>
              <a:rPr lang="ru-RU" sz="1600" dirty="0"/>
              <a:t>непрерывного технологического процесса работы </a:t>
            </a:r>
            <a:r>
              <a:rPr lang="ru-RU" sz="1600" dirty="0" smtClean="0"/>
              <a:t>предприятия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расходов на внутризаводскую логистику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Обеспечение резервными тепловозами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Своевременное техническое обслуживание тепловозов, исключение перерывов в работе железнодорожного транспорта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Возможность </a:t>
            </a:r>
            <a:r>
              <a:rPr lang="ru-RU" sz="1600" dirty="0" smtClean="0"/>
              <a:t>дальнейшего снижения </a:t>
            </a:r>
            <a:r>
              <a:rPr lang="ru-RU" sz="1600" dirty="0"/>
              <a:t>расходов в случае организации работы тепловоза на соседних предприятиях и отнесения на последних части </a:t>
            </a:r>
            <a:r>
              <a:rPr lang="ru-RU" sz="1600" dirty="0" smtClean="0"/>
              <a:t>затрат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97449" y="3272384"/>
            <a:ext cx="0" cy="335840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45" y="3488967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12" y="4188828"/>
            <a:ext cx="1964780" cy="123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m.mazenkov\Desktop\1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7" y="4188826"/>
            <a:ext cx="1827279" cy="12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79" y="3464446"/>
            <a:ext cx="779934" cy="3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85" y="5865231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80" y="3488967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53" y="3488295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45" y="5816189"/>
            <a:ext cx="779934" cy="3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06" y="5865231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36" y="5865231"/>
            <a:ext cx="854026" cy="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C:\Users\m.mazenkov\Desktop\18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" y="3883636"/>
            <a:ext cx="2938466" cy="19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>
            <a:off x="5928593" y="3921015"/>
            <a:ext cx="1229392" cy="267813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10800000">
            <a:off x="5928593" y="5427431"/>
            <a:ext cx="1229392" cy="267813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2" descr="C:\Users\m.mazenkov\Desktop\wps-wp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89" y="23829"/>
            <a:ext cx="1044331" cy="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89">
        <p14:reveal/>
      </p:transition>
    </mc:Choice>
    <mc:Fallback xmlns="">
      <p:transition spd="slow" advTm="5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3&quot;&gt;&lt;elem m_fUsage=&quot;2.46763703088865240000E+000&quot;&gt;&lt;m_ppcolschidx val=&quot;0&quot;/&gt;&lt;m_rgb r=&quot;27&quot; g=&quot;8f&quot; b=&quot;e&quot;/&gt;&lt;/elem&gt;&lt;elem m_fUsage=&quot;1.78409400540860900000E+000&quot;&gt;&lt;m_ppcolschidx val=&quot;0&quot;/&gt;&lt;m_rgb r=&quot;1e&quot; g=&quot;3e&quot; b=&quot;d7&quot;/&gt;&lt;/elem&gt;&lt;elem m_fUsage=&quot;1.53899999999999990000E+000&quot;&gt;&lt;m_ppcolschidx val=&quot;0&quot;/&gt;&lt;m_rgb r=&quot;ec&quot; g=&quot;e7&quot; b=&quot;17&quot;/&gt;&lt;/elem&gt;&lt;elem m_fUsage=&quot;1.27749315438263290000E+000&quot;&gt;&lt;m_ppcolschidx val=&quot;0&quot;/&gt;&lt;m_rgb r=&quot;9&quot; g=&quot;30&quot; b=&quot;71&quot;/&gt;&lt;/elem&gt;&lt;elem m_fUsage=&quot;1.05729785459487190000E+000&quot;&gt;&lt;m_ppcolschidx val=&quot;0&quot;/&gt;&lt;m_rgb r=&quot;f3&quot; g=&quot;c9&quot; b=&quot;1d&quot;/&gt;&lt;/elem&gt;&lt;elem m_fUsage=&quot;8.94962498237706240000E-001&quot;&gt;&lt;m_ppcolschidx val=&quot;0&quot;/&gt;&lt;m_rgb r=&quot;f5&quot; g=&quot;81&quot; b=&quot;29&quot;/&gt;&lt;/elem&gt;&lt;elem m_fUsage=&quot;4.73794776976826320000E-001&quot;&gt;&lt;m_ppcolschidx val=&quot;0&quot;/&gt;&lt;m_rgb r=&quot;f2&quot; g=&quot;e&quot; b=&quot;2&quot;/&gt;&lt;/elem&gt;&lt;elem m_fUsage=&quot;3.90486369960490130000E-001&quot;&gt;&lt;m_ppcolschidx val=&quot;0&quot;/&gt;&lt;m_rgb r=&quot;ec&quot; g=&quot;92&quot; b=&quot;17&quot;/&gt;&lt;/elem&gt;&lt;elem m_fUsage=&quot;3.81520424476946220000E-002&quot;&gt;&lt;m_ppcolschidx val=&quot;0&quot;/&gt;&lt;m_rgb r=&quot;60&quot; g=&quot;b1&quot; b=&quot;ee&quot;/&gt;&lt;/elem&gt;&lt;elem m_fUsage=&quot;2.78128389443693810000E-002&quot;&gt;&lt;m_ppcolschidx val=&quot;0&quot;/&gt;&lt;m_rgb r=&quot;8b&quot; g=&quot;18&quot; b=&quot;77&quot;/&gt;&lt;/elem&gt;&lt;elem m_fUsage=&quot;2.02755595904452780000E-002&quot;&gt;&lt;m_ppcolschidx val=&quot;0&quot;/&gt;&lt;m_rgb r=&quot;f5&quot; g=&quot;fc&quot; b=&quot;a&quot;/&gt;&lt;/elem&gt;&lt;elem m_fUsage=&quot;1.13130519575883930000E-002&quot;&gt;&lt;m_ppcolschidx val=&quot;0&quot;/&gt;&lt;m_rgb r=&quot;d3&quot; g=&quot;84&quot; b=&quot;c&quot;/&gt;&lt;/elem&gt;&lt;elem m_fUsage=&quot;7.06965049015105540000E-003&quot;&gt;&lt;m_ppcolschidx val=&quot;0&quot;/&gt;&lt;m_rgb r=&quot;3d&quot; g=&quot;db&quot; b=&quot;15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4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dsIK0DKUuAgQTdmlGZ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dCQotJvUmrhuddwr5Z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Mru_Y.o06UAjRsL4hl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TvXZbvj0WfCSUv2rHb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tASbanTUOSzKgFNdQl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dsIK0DKUuAgQTdmlGZ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dCQotJvUmrhuddwr5Z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Mru_Y.o06UAjRsL4hl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TvXZbvj0WfCSUv2rHb9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tASbanTUOSzKgFNdQlUg"/>
</p:tagLst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CCCCFF"/>
      </a:hlink>
      <a:folHlink>
        <a:srgbClr val="00416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CCCCFF"/>
      </a:hlink>
      <a:folHlink>
        <a:srgbClr val="00416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16503</TotalTime>
  <Words>367</Words>
  <Application>Microsoft Office PowerPoint</Application>
  <PresentationFormat>Экран (4:3)</PresentationFormat>
  <Paragraphs>72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3_Default Design</vt:lpstr>
      <vt:lpstr>4_Default Design</vt:lpstr>
      <vt:lpstr>Презентация PowerPoint</vt:lpstr>
      <vt:lpstr>Проблемы в транспортной инфраструктуре предприятий</vt:lpstr>
      <vt:lpstr>Аутсорсинг – возможность сокращения расходов на логистику</vt:lpstr>
      <vt:lpstr>Преимущества передачи ж.д. цеха на аутсорсинг</vt:lpstr>
      <vt:lpstr>Ключевые результаты для клиента</vt:lpstr>
      <vt:lpstr>Ключевые результаты для клиента</vt:lpstr>
      <vt:lpstr>Ключевые результаты для клиента</vt:lpstr>
    </vt:vector>
  </TitlesOfParts>
  <Company>OMZ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Наталия Владимировна</dc:creator>
  <cp:lastModifiedBy>Кирьянов Дмитрий Сергеевич</cp:lastModifiedBy>
  <cp:revision>804</cp:revision>
  <cp:lastPrinted>2015-08-13T09:45:42Z</cp:lastPrinted>
  <dcterms:created xsi:type="dcterms:W3CDTF">2014-05-07T10:06:10Z</dcterms:created>
  <dcterms:modified xsi:type="dcterms:W3CDTF">2015-11-30T09:31:35Z</dcterms:modified>
</cp:coreProperties>
</file>