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37"/>
  </p:notesMasterIdLst>
  <p:handoutMasterIdLst>
    <p:handoutMasterId r:id="rId38"/>
  </p:handoutMasterIdLst>
  <p:sldIdLst>
    <p:sldId id="846" r:id="rId2"/>
    <p:sldId id="866" r:id="rId3"/>
    <p:sldId id="867" r:id="rId4"/>
    <p:sldId id="868" r:id="rId5"/>
    <p:sldId id="869" r:id="rId6"/>
    <p:sldId id="870" r:id="rId7"/>
    <p:sldId id="871" r:id="rId8"/>
    <p:sldId id="872" r:id="rId9"/>
    <p:sldId id="873" r:id="rId10"/>
    <p:sldId id="875" r:id="rId11"/>
    <p:sldId id="860" r:id="rId12"/>
    <p:sldId id="861" r:id="rId13"/>
    <p:sldId id="862" r:id="rId14"/>
    <p:sldId id="863" r:id="rId15"/>
    <p:sldId id="876" r:id="rId16"/>
    <p:sldId id="882" r:id="rId17"/>
    <p:sldId id="864" r:id="rId18"/>
    <p:sldId id="833" r:id="rId19"/>
    <p:sldId id="834" r:id="rId20"/>
    <p:sldId id="835" r:id="rId21"/>
    <p:sldId id="836" r:id="rId22"/>
    <p:sldId id="884" r:id="rId23"/>
    <p:sldId id="885" r:id="rId24"/>
    <p:sldId id="837" r:id="rId25"/>
    <p:sldId id="838" r:id="rId26"/>
    <p:sldId id="839" r:id="rId27"/>
    <p:sldId id="842" r:id="rId28"/>
    <p:sldId id="843" r:id="rId29"/>
    <p:sldId id="844" r:id="rId30"/>
    <p:sldId id="845" r:id="rId31"/>
    <p:sldId id="881" r:id="rId32"/>
    <p:sldId id="883" r:id="rId33"/>
    <p:sldId id="877" r:id="rId34"/>
    <p:sldId id="878" r:id="rId35"/>
    <p:sldId id="879" r:id="rId36"/>
  </p:sldIdLst>
  <p:sldSz cx="9144000" cy="6858000" type="screen4x3"/>
  <p:notesSz cx="6735763" cy="9799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9900"/>
    <a:srgbClr val="FF9933"/>
    <a:srgbClr val="99CCFF"/>
    <a:srgbClr val="0000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янв - декабрь 2013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1215807783379064E-3"/>
                  <c:y val="-2.7324819933935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60790389168951E-3"/>
                  <c:y val="-2.4840745394486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2431615566758024E-3"/>
                  <c:y val="-4.2229267170627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2431615566758024E-3"/>
                  <c:y val="-1.7388521776140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4"/>
                <c:pt idx="0">
                  <c:v>Торговля автотрапспортными средствами</c:v>
                </c:pt>
                <c:pt idx="1">
                  <c:v>Оптовая торговля</c:v>
                </c:pt>
                <c:pt idx="2">
                  <c:v>Розничная торгволя</c:v>
                </c:pt>
                <c:pt idx="3">
                  <c:v>Общ питание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35.409999999999997</c:v>
                </c:pt>
                <c:pt idx="1">
                  <c:v>31.977</c:v>
                </c:pt>
                <c:pt idx="2">
                  <c:v>27.588000000000001</c:v>
                </c:pt>
                <c:pt idx="3">
                  <c:v>22.5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янв -декабрь  2014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4972646226703237E-2"/>
                  <c:y val="-1.7388521776140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337388561716961E-2"/>
                  <c:y val="-2.2356670855037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2141340507561659E-2"/>
                  <c:y val="-4.471334171007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4337388561717072E-2"/>
                  <c:y val="-3.2292969012832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Торговля автотрапспортными средствами</c:v>
                </c:pt>
                <c:pt idx="1">
                  <c:v>Оптовая торговля</c:v>
                </c:pt>
                <c:pt idx="2">
                  <c:v>Розничная торгволя</c:v>
                </c:pt>
                <c:pt idx="3">
                  <c:v>Общ питание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39.56</c:v>
                </c:pt>
                <c:pt idx="1">
                  <c:v>36.450000000000003</c:v>
                </c:pt>
                <c:pt idx="2">
                  <c:v>28.9</c:v>
                </c:pt>
                <c:pt idx="3">
                  <c:v>24.7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2629888"/>
        <c:axId val="171537152"/>
        <c:axId val="0"/>
      </c:bar3DChart>
      <c:catAx>
        <c:axId val="1626298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solidFill>
                  <a:schemeClr val="tx1"/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171537152"/>
        <c:crosses val="autoZero"/>
        <c:auto val="1"/>
        <c:lblAlgn val="ctr"/>
        <c:lblOffset val="100"/>
        <c:noMultiLvlLbl val="0"/>
      </c:catAx>
      <c:valAx>
        <c:axId val="17153715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6262988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янв-ноябрь 2014</c:v>
                </c:pt>
              </c:strCache>
            </c:strRef>
          </c:tx>
          <c:invertIfNegative val="0"/>
          <c:dPt>
            <c:idx val="2"/>
            <c:invertIfNegative val="0"/>
            <c:bubble3D val="0"/>
          </c:dPt>
          <c:dPt>
            <c:idx val="10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0.31172839506172839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30401234567901236"/>
                  <c:y val="-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4012345679012345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37962962962962954"/>
                  <c:y val="-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3317901234567901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34722222222222221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36882716049382713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33796296296296297"/>
                  <c:y val="-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36265419947506572"/>
                  <c:y val="-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36111111111111122"/>
                  <c:y val="2.48407453944866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3611111111111111"/>
                  <c:y val="-1.4904447236692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.27932098765432101"/>
                  <c:y val="7.45222361834600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.27160493827160492"/>
                  <c:y val="2.48407453944866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Лист1!$A$2:$A$14</c:f>
              <c:strCache>
                <c:ptCount val="13"/>
                <c:pt idx="0">
                  <c:v>Челябинск</c:v>
                </c:pt>
                <c:pt idx="1">
                  <c:v>Ростов-на-Дону</c:v>
                </c:pt>
                <c:pt idx="2">
                  <c:v>Омск</c:v>
                </c:pt>
                <c:pt idx="3">
                  <c:v>Новосибирск</c:v>
                </c:pt>
                <c:pt idx="4">
                  <c:v>Уфа</c:v>
                </c:pt>
                <c:pt idx="5">
                  <c:v>Самара</c:v>
                </c:pt>
                <c:pt idx="6">
                  <c:v>Пермь</c:v>
                </c:pt>
                <c:pt idx="7">
                  <c:v>Н.Новгород</c:v>
                </c:pt>
                <c:pt idx="8">
                  <c:v>Казань</c:v>
                </c:pt>
                <c:pt idx="9">
                  <c:v>Красноярск</c:v>
                </c:pt>
                <c:pt idx="10">
                  <c:v>Екатеринбург</c:v>
                </c:pt>
                <c:pt idx="11">
                  <c:v>Воронеж</c:v>
                </c:pt>
                <c:pt idx="12">
                  <c:v>Волгоград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31217</c:v>
                </c:pt>
                <c:pt idx="1">
                  <c:v>33867</c:v>
                </c:pt>
                <c:pt idx="2">
                  <c:v>29679</c:v>
                </c:pt>
                <c:pt idx="3">
                  <c:v>35667</c:v>
                </c:pt>
                <c:pt idx="4">
                  <c:v>34948</c:v>
                </c:pt>
                <c:pt idx="5">
                  <c:v>32613</c:v>
                </c:pt>
                <c:pt idx="6">
                  <c:v>35992</c:v>
                </c:pt>
                <c:pt idx="7">
                  <c:v>34331</c:v>
                </c:pt>
                <c:pt idx="8">
                  <c:v>32822</c:v>
                </c:pt>
                <c:pt idx="9">
                  <c:v>38416</c:v>
                </c:pt>
                <c:pt idx="10">
                  <c:v>40097</c:v>
                </c:pt>
                <c:pt idx="11">
                  <c:v>29756</c:v>
                </c:pt>
                <c:pt idx="12">
                  <c:v>28483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3400448"/>
        <c:axId val="173401984"/>
        <c:axId val="0"/>
      </c:bar3DChart>
      <c:catAx>
        <c:axId val="1734004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Times New Roman" panose="02020603050405020304" pitchFamily="18" charset="0"/>
              </a:defRPr>
            </a:pPr>
            <a:endParaRPr lang="ru-RU"/>
          </a:p>
        </c:txPr>
        <c:crossAx val="173401984"/>
        <c:crosses val="autoZero"/>
        <c:auto val="1"/>
        <c:lblAlgn val="ctr"/>
        <c:lblOffset val="100"/>
        <c:noMultiLvlLbl val="0"/>
      </c:catAx>
      <c:valAx>
        <c:axId val="1734019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>
                <a:latin typeface="Times New Roman" panose="02020603050405020304" pitchFamily="18" charset="0"/>
              </a:defRPr>
            </a:pPr>
            <a:endParaRPr lang="ru-RU"/>
          </a:p>
        </c:txPr>
        <c:crossAx val="173400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3"/>
            <c:invertIfNegative val="0"/>
            <c:bubble3D val="0"/>
          </c:dPt>
          <c:dPt>
            <c:idx val="5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5"/>
              <c:layout>
                <c:manualLayout>
                  <c:x val="9.8592673684515606E-3"/>
                  <c:y val="-3.9193176066856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2000</c:v>
                </c:pt>
                <c:pt idx="1">
                  <c:v>2006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 formatCode="m/d/yyyy">
                  <c:v>42005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1310.7</c:v>
                </c:pt>
                <c:pt idx="1">
                  <c:v>1339.6</c:v>
                </c:pt>
                <c:pt idx="2">
                  <c:v>1411.1</c:v>
                </c:pt>
                <c:pt idx="3">
                  <c:v>1429.5</c:v>
                </c:pt>
                <c:pt idx="4">
                  <c:v>1444.7</c:v>
                </c:pt>
                <c:pt idx="5">
                  <c:v>1461.38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3605504"/>
        <c:axId val="184655872"/>
        <c:axId val="0"/>
      </c:bar3DChart>
      <c:catAx>
        <c:axId val="183605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84655872"/>
        <c:crosses val="autoZero"/>
        <c:auto val="1"/>
        <c:lblAlgn val="ctr"/>
        <c:lblOffset val="100"/>
        <c:noMultiLvlLbl val="0"/>
      </c:catAx>
      <c:valAx>
        <c:axId val="184655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3605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777161417363559E-2"/>
          <c:y val="3.9451025909401881E-2"/>
          <c:w val="0.90480162420738552"/>
          <c:h val="0.7708600725650366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6"/>
              <c:layout>
                <c:manualLayout>
                  <c:x val="0"/>
                  <c:y val="2.32064858290599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0449863693341631E-2"/>
                  <c:y val="-4.873362024102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4928376704773602E-3"/>
                  <c:y val="4.873362024102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4928376704773602E-3"/>
                  <c:y val="-2.7847782994871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1.4928376704772507E-3"/>
                  <c:y val="4.4092323075213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 formatCode="m/d/yyyy">
                  <c:v>41548</c:v>
                </c:pt>
                <c:pt idx="11" formatCode="m/d/yyyy">
                  <c:v>42005</c:v>
                </c:pt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0.9</c:v>
                </c:pt>
                <c:pt idx="1">
                  <c:v>1.03</c:v>
                </c:pt>
                <c:pt idx="2">
                  <c:v>0.9</c:v>
                </c:pt>
                <c:pt idx="3">
                  <c:v>0.72</c:v>
                </c:pt>
                <c:pt idx="4">
                  <c:v>0.54</c:v>
                </c:pt>
                <c:pt idx="5">
                  <c:v>0.81</c:v>
                </c:pt>
                <c:pt idx="6">
                  <c:v>2.15</c:v>
                </c:pt>
                <c:pt idx="7">
                  <c:v>1.33</c:v>
                </c:pt>
                <c:pt idx="8">
                  <c:v>0.77</c:v>
                </c:pt>
                <c:pt idx="9">
                  <c:v>0.49</c:v>
                </c:pt>
                <c:pt idx="10">
                  <c:v>0.49</c:v>
                </c:pt>
                <c:pt idx="11">
                  <c:v>0.47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988800"/>
        <c:axId val="184990336"/>
      </c:lineChart>
      <c:catAx>
        <c:axId val="184988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184990336"/>
        <c:crosses val="autoZero"/>
        <c:auto val="1"/>
        <c:lblAlgn val="ctr"/>
        <c:lblOffset val="100"/>
        <c:noMultiLvlLbl val="0"/>
      </c:catAx>
      <c:valAx>
        <c:axId val="184990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4988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К-во вакансий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m/d/yyyy</c:formatCode>
                <c:ptCount val="2"/>
                <c:pt idx="0">
                  <c:v>41640</c:v>
                </c:pt>
                <c:pt idx="1">
                  <c:v>42005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2583</c:v>
                </c:pt>
                <c:pt idx="1">
                  <c:v>2923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Зарегистрировано безработных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m/d/yyyy</c:formatCode>
                <c:ptCount val="2"/>
                <c:pt idx="0">
                  <c:v>41640</c:v>
                </c:pt>
                <c:pt idx="1">
                  <c:v>42005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413</c:v>
                </c:pt>
                <c:pt idx="1">
                  <c:v>288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Неудовлетовренный спрос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m/d/yyyy</c:formatCode>
                <c:ptCount val="2"/>
                <c:pt idx="0">
                  <c:v>41640</c:v>
                </c:pt>
                <c:pt idx="1">
                  <c:v>42005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2170</c:v>
                </c:pt>
                <c:pt idx="1">
                  <c:v>2635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5919360"/>
        <c:axId val="185920896"/>
        <c:axId val="0"/>
      </c:bar3DChart>
      <c:dateAx>
        <c:axId val="18591936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Times New Roman" panose="02020603050405020304" pitchFamily="18" charset="0"/>
              </a:defRPr>
            </a:pPr>
            <a:endParaRPr lang="ru-RU"/>
          </a:p>
        </c:txPr>
        <c:crossAx val="185920896"/>
        <c:crosses val="autoZero"/>
        <c:auto val="1"/>
        <c:lblOffset val="100"/>
        <c:baseTimeUnit val="years"/>
      </c:dateAx>
      <c:valAx>
        <c:axId val="185920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5919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млрд руб</c:v>
                </c:pt>
              </c:strCache>
            </c:strRef>
          </c:tx>
          <c:spPr>
            <a:solidFill>
              <a:srgbClr val="3366FF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3366FF"/>
              </a:solidFill>
            </c:spPr>
          </c:dPt>
          <c:dPt>
            <c:idx val="3"/>
            <c:invertIfNegative val="0"/>
            <c:bubble3D val="0"/>
            <c:spPr>
              <a:solidFill>
                <a:srgbClr val="3366FF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33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3366FF"/>
              </a:solidFill>
            </c:spPr>
          </c:dPt>
          <c:dLbls>
            <c:dLbl>
              <c:idx val="0"/>
              <c:layout>
                <c:manualLayout>
                  <c:x val="2.5563534441031235E-2"/>
                  <c:y val="-5.6980848281814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6.5120969464931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059678716457186E-2"/>
                  <c:y val="-3.2560484732465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4059797120970575E-2"/>
                  <c:y val="-1.6673361079538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4059797120970686E-2"/>
                  <c:y val="-2.1706989821643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i="0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2006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 formatCode="m/d/yyyy">
                  <c:v>42005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88.9</c:v>
                </c:pt>
                <c:pt idx="1">
                  <c:v>242.9</c:v>
                </c:pt>
                <c:pt idx="2">
                  <c:v>298.60000000000002</c:v>
                </c:pt>
                <c:pt idx="3">
                  <c:v>326.8</c:v>
                </c:pt>
                <c:pt idx="4">
                  <c:v>345.94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0116096"/>
        <c:axId val="200117632"/>
        <c:axId val="0"/>
      </c:bar3DChart>
      <c:catAx>
        <c:axId val="200116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>
                <a:latin typeface="Times New Roman" panose="02020603050405020304" pitchFamily="18" charset="0"/>
              </a:defRPr>
            </a:pPr>
            <a:endParaRPr lang="ru-RU"/>
          </a:p>
        </c:txPr>
        <c:crossAx val="200117632"/>
        <c:crosses val="autoZero"/>
        <c:auto val="1"/>
        <c:lblAlgn val="ctr"/>
        <c:lblOffset val="100"/>
        <c:noMultiLvlLbl val="0"/>
      </c:catAx>
      <c:valAx>
        <c:axId val="200117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0116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A632367-F8A7-4876-9B60-4455AF9AC988}" type="datetimeFigureOut">
              <a:rPr lang="ru-RU"/>
              <a:pPr>
                <a:defRPr/>
              </a:pPr>
              <a:t>16.03.2015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DB7C6E7-ECF0-4A01-B0ED-B688DC5C72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408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ACAC640-EC8E-43BC-99ED-59E69FB5EFD8}" type="datetimeFigureOut">
              <a:rPr lang="ru-RU"/>
              <a:pPr>
                <a:defRPr/>
              </a:pPr>
              <a:t>16.03.2015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54828"/>
            <a:ext cx="5388610" cy="440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37F78D9-C859-4E5C-AA40-76D1962486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652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3CBE91-120B-4841-98FB-4B93ABF720F1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7F78D9-C859-4E5C-AA40-76D19624868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0465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DC38D9-12D4-4F11-A34E-B5FBD3EDB3BF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0FE36B-63F9-49DD-B5BF-55F6016A5F25}" type="slidenum">
              <a:rPr lang="ru-RU" smtClean="0"/>
              <a:pPr/>
              <a:t>33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15EA292-E096-47F0-93A4-56F7D20596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86CA0E2-6099-4EF7-81FA-80EED77D41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AFF9874-8841-42A0-873E-B45161F733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939378" y="2449340"/>
            <a:ext cx="3386324" cy="195931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3835866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3F2122B-DCA6-4686-A0AF-B380879B59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6C746A5-D72F-4440-AC2F-D824B9C991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CBF78DE-B1B4-4117-86D6-D4B9C87950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03B777E-6C25-479A-9F6B-50B50A58B4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4614E3-D784-4268-A344-09029689E9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52DA121-F415-41AE-9520-695196FC92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F7BABFF-3096-4C07-B8E8-06D87BCAA7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74E8EED-6F32-4C95-A9BD-E59D4EA0C4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915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48342E29-9443-4E74-A354-F1C821C81D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4" r:id="rId1"/>
    <p:sldLayoutId id="2147485095" r:id="rId2"/>
    <p:sldLayoutId id="2147485096" r:id="rId3"/>
    <p:sldLayoutId id="2147485097" r:id="rId4"/>
    <p:sldLayoutId id="2147485098" r:id="rId5"/>
    <p:sldLayoutId id="2147485099" r:id="rId6"/>
    <p:sldLayoutId id="2147485100" r:id="rId7"/>
    <p:sldLayoutId id="2147485101" r:id="rId8"/>
    <p:sldLayoutId id="2147485102" r:id="rId9"/>
    <p:sldLayoutId id="2147485103" r:id="rId10"/>
    <p:sldLayoutId id="2147485104" r:id="rId11"/>
    <p:sldLayoutId id="214748510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Excel_97-2003_Worksheet2.xls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i="1" dirty="0" smtClean="0"/>
              <a:t>Комитет по товарному рынку Администрации города Екатеринбурга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818298" y="5061765"/>
            <a:ext cx="3930166" cy="634929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r"/>
            <a:r>
              <a:rPr lang="ru-RU" dirty="0" smtClean="0"/>
              <a:t>Контакты: 371 43 01 </a:t>
            </a:r>
          </a:p>
          <a:p>
            <a:pPr algn="r"/>
            <a:r>
              <a:rPr lang="ru-RU" dirty="0" smtClean="0"/>
              <a:t> 371 15 78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319642"/>
            <a:ext cx="7992888" cy="634929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ИТОГИ развития оптовой торговли муниципального образования город Екатеринбург по состоянию на 01.01.2015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7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3"/>
                </a:solidFill>
              </a:rPr>
              <a:t>Оптовая торговля и  складская логистика </a:t>
            </a:r>
            <a:endParaRPr lang="ru-RU" b="1" i="1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81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8092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24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0" y="207752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0" y="21060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0" y="1891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0" y="1939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0" y="19965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83" name="Rectangle 8"/>
          <p:cNvSpPr>
            <a:spLocks noChangeArrowheads="1"/>
          </p:cNvSpPr>
          <p:nvPr/>
        </p:nvSpPr>
        <p:spPr bwMode="auto">
          <a:xfrm>
            <a:off x="0" y="18298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84" name="AutoShape 9"/>
          <p:cNvSpPr>
            <a:spLocks noChangeArrowheads="1"/>
          </p:cNvSpPr>
          <p:nvPr/>
        </p:nvSpPr>
        <p:spPr bwMode="auto">
          <a:xfrm>
            <a:off x="900114" y="4868865"/>
            <a:ext cx="431800" cy="142875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5" name="Rectangle 10"/>
          <p:cNvSpPr>
            <a:spLocks noChangeArrowheads="1"/>
          </p:cNvSpPr>
          <p:nvPr/>
        </p:nvSpPr>
        <p:spPr bwMode="auto">
          <a:xfrm>
            <a:off x="0" y="-55137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86" name="Rectangle 11"/>
          <p:cNvSpPr>
            <a:spLocks noChangeArrowheads="1"/>
          </p:cNvSpPr>
          <p:nvPr/>
        </p:nvSpPr>
        <p:spPr bwMode="auto">
          <a:xfrm>
            <a:off x="0" y="-90380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87" name="Rectangle 12"/>
          <p:cNvSpPr>
            <a:spLocks noChangeArrowheads="1"/>
          </p:cNvSpPr>
          <p:nvPr/>
        </p:nvSpPr>
        <p:spPr bwMode="auto">
          <a:xfrm>
            <a:off x="0" y="4344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88" name="Line 15"/>
          <p:cNvSpPr>
            <a:spLocks noChangeShapeType="1"/>
          </p:cNvSpPr>
          <p:nvPr/>
        </p:nvSpPr>
        <p:spPr bwMode="auto">
          <a:xfrm>
            <a:off x="9685338" y="35734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4589" name="Picture 16" descr="Екатеринбург_ПКЗ_1 умень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071565"/>
            <a:ext cx="5214938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665" name="Rectangle 17"/>
          <p:cNvSpPr>
            <a:spLocks noChangeArrowheads="1"/>
          </p:cNvSpPr>
          <p:nvPr/>
        </p:nvSpPr>
        <p:spPr bwMode="auto">
          <a:xfrm rot="10825511" flipV="1">
            <a:off x="5648326" y="981075"/>
            <a:ext cx="3236913" cy="360363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ru-RU" sz="1700" b="1" dirty="0"/>
              <a:t>Всего </a:t>
            </a:r>
            <a:r>
              <a:rPr lang="ru-RU" sz="1700" b="1" dirty="0" smtClean="0"/>
              <a:t>1 787 200 кв</a:t>
            </a:r>
            <a:r>
              <a:rPr lang="ru-RU" sz="1700" b="1" dirty="0"/>
              <a:t>. м</a:t>
            </a:r>
          </a:p>
        </p:txBody>
      </p:sp>
      <p:sp>
        <p:nvSpPr>
          <p:cNvPr id="24591" name="AutoShape 18"/>
          <p:cNvSpPr>
            <a:spLocks noChangeArrowheads="1"/>
          </p:cNvSpPr>
          <p:nvPr/>
        </p:nvSpPr>
        <p:spPr bwMode="auto">
          <a:xfrm>
            <a:off x="900114" y="4868865"/>
            <a:ext cx="431800" cy="142875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6948488" y="1341440"/>
            <a:ext cx="714375" cy="642937"/>
          </a:xfrm>
          <a:prstGeom prst="downArrow">
            <a:avLst>
              <a:gd name="adj1" fmla="val 50000"/>
              <a:gd name="adj2" fmla="val 42099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5286374" y="1989138"/>
            <a:ext cx="2958033" cy="12255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Склады класса «А», «В+» 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853 100кв.м.( 48%).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6500814" y="3429000"/>
            <a:ext cx="2643187" cy="9286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Склады класса «В», «С» – 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530 000 кв.м.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5214938" y="5157790"/>
            <a:ext cx="2714625" cy="71913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Овоще хранилища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140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00 кв.м.</a:t>
            </a:r>
          </a:p>
        </p:txBody>
      </p:sp>
      <p:sp>
        <p:nvSpPr>
          <p:cNvPr id="34" name="Овал 33"/>
          <p:cNvSpPr/>
          <p:nvPr/>
        </p:nvSpPr>
        <p:spPr>
          <a:xfrm>
            <a:off x="6500814" y="5715002"/>
            <a:ext cx="2643187" cy="10001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Холодильные  терминалы – 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54 200кв.м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597" name="Прямоугольник 21"/>
          <p:cNvSpPr>
            <a:spLocks noChangeArrowheads="1"/>
          </p:cNvSpPr>
          <p:nvPr/>
        </p:nvSpPr>
        <p:spPr bwMode="auto">
          <a:xfrm>
            <a:off x="0" y="2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Анализ складского хозяйства  муниципального образования «город Екатеринбург» на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01.01.2015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003801" y="3644901"/>
            <a:ext cx="2016125" cy="1223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Приспособленные склады «</a:t>
            </a:r>
            <a:r>
              <a:rPr lang="en-US" sz="1200" dirty="0">
                <a:solidFill>
                  <a:schemeClr val="tx1"/>
                </a:solidFill>
              </a:rPr>
              <a:t>D</a:t>
            </a:r>
            <a:r>
              <a:rPr lang="ru-RU" sz="1200" dirty="0">
                <a:solidFill>
                  <a:schemeClr val="tx1"/>
                </a:solidFill>
              </a:rPr>
              <a:t>»</a:t>
            </a: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350 000 кв.м.</a:t>
            </a:r>
          </a:p>
        </p:txBody>
      </p:sp>
    </p:spTree>
    <p:extLst>
      <p:ext uri="{BB962C8B-B14F-4D97-AF65-F5344CB8AC3E}">
        <p14:creationId xmlns:p14="http://schemas.microsoft.com/office/powerpoint/2010/main" val="197130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1732586"/>
              </p:ext>
            </p:extLst>
          </p:nvPr>
        </p:nvGraphicFramePr>
        <p:xfrm>
          <a:off x="755576" y="1124744"/>
          <a:ext cx="7524750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250" name="Лист" r:id="rId5" imgW="7524823" imgH="3467070" progId="Excel.Sheet.8">
                  <p:embed/>
                </p:oleObj>
              </mc:Choice>
              <mc:Fallback>
                <p:oleObj name="Лист" r:id="rId5" imgW="7524823" imgH="346707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124744"/>
                        <a:ext cx="7524750" cy="34671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528638" y="260648"/>
            <a:ext cx="8229600" cy="79692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Динамика количества оптовых предприятий </a:t>
            </a:r>
            <a:br>
              <a:rPr lang="ru-RU" sz="24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период  2008 год  -  01.01.2015 (ед.)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142876" y="5358968"/>
            <a:ext cx="90011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b="1" dirty="0" smtClean="0"/>
              <a:t>На 01.01.2015 </a:t>
            </a:r>
            <a:r>
              <a:rPr lang="ru-RU" b="1" dirty="0"/>
              <a:t>в Екатеринбурге работают 22 логистические компании, в том числе 2 международных оператора; </a:t>
            </a:r>
            <a:r>
              <a:rPr lang="ru-RU" b="1" dirty="0" smtClean="0"/>
              <a:t>50 баз-арендодателей (+1), </a:t>
            </a:r>
            <a:r>
              <a:rPr lang="ru-RU" b="1" dirty="0"/>
              <a:t>на которых осуществляют оптовую торговлю </a:t>
            </a:r>
            <a:r>
              <a:rPr lang="ru-RU" b="1" dirty="0" smtClean="0"/>
              <a:t>1467 предприятий; 250 </a:t>
            </a:r>
            <a:r>
              <a:rPr lang="ru-RU" b="1" dirty="0"/>
              <a:t>оптовых предприятий, склады которых расположены вне баз</a:t>
            </a:r>
            <a:r>
              <a:rPr lang="ru-RU" b="1" dirty="0" smtClean="0"/>
              <a:t>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05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8948940"/>
              </p:ext>
            </p:extLst>
          </p:nvPr>
        </p:nvGraphicFramePr>
        <p:xfrm>
          <a:off x="251520" y="980728"/>
          <a:ext cx="861530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Динамика оптового оборота за период 2006 - 01.01.2015</a:t>
            </a:r>
            <a:br>
              <a:rPr lang="ru-RU" sz="24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(в миллиардах рублей) </a:t>
            </a:r>
            <a:endParaRPr lang="ru-RU" sz="2000" b="1" i="1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5877274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	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2006 года оборот оптовой торговли увеличился почти в 4 раза.</a:t>
            </a: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Оборот оптовой торговли в действующих  ценах за 2014 года вырос на 2,82%.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33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5558418"/>
              </p:ext>
            </p:extLst>
          </p:nvPr>
        </p:nvGraphicFramePr>
        <p:xfrm>
          <a:off x="107504" y="1268760"/>
          <a:ext cx="8640959" cy="4705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274" name="Лист" r:id="rId4" imgW="8124788" imgH="5019570" progId="Excel.Sheet.8">
                  <p:embed/>
                </p:oleObj>
              </mc:Choice>
              <mc:Fallback>
                <p:oleObj name="Лист" r:id="rId4" imgW="8124788" imgH="501957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268760"/>
                        <a:ext cx="8640959" cy="470500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395536" y="274641"/>
            <a:ext cx="8499468" cy="106612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Ввод объектов складской недвижимости</a:t>
            </a:r>
            <a:br>
              <a:rPr lang="ru-RU" sz="32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в 2014 году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5768389"/>
            <a:ext cx="8499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08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706090"/>
          </a:xfrm>
        </p:spPr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 объектов складской недвижимости за 2014 года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30653197"/>
              </p:ext>
            </p:extLst>
          </p:nvPr>
        </p:nvGraphicFramePr>
        <p:xfrm>
          <a:off x="395536" y="908721"/>
          <a:ext cx="5976664" cy="5784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123"/>
                <a:gridCol w="2166541"/>
              </a:tblGrid>
              <a:tr h="48076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предприятия, количество площадей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7869">
                <a:tc>
                  <a:txBody>
                    <a:bodyPr/>
                    <a:lstStyle/>
                    <a:p>
                      <a:r>
                        <a:rPr lang="ru-RU" dirty="0" smtClean="0"/>
                        <a:t>ООО «</a:t>
                      </a:r>
                      <a:r>
                        <a:rPr lang="ru-RU" dirty="0" err="1" smtClean="0"/>
                        <a:t>Итума</a:t>
                      </a:r>
                      <a:r>
                        <a:rPr lang="ru-RU" dirty="0" smtClean="0"/>
                        <a:t> Урал» 750 кв. 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Бисертская</a:t>
                      </a:r>
                      <a:r>
                        <a:rPr lang="ru-RU" dirty="0" smtClean="0"/>
                        <a:t>, 1</a:t>
                      </a:r>
                      <a:endParaRPr lang="ru-RU" dirty="0"/>
                    </a:p>
                  </a:txBody>
                  <a:tcPr/>
                </a:tc>
              </a:tr>
              <a:tr h="384614">
                <a:tc>
                  <a:txBody>
                    <a:bodyPr/>
                    <a:lstStyle/>
                    <a:p>
                      <a:r>
                        <a:rPr lang="ru-RU" dirty="0" smtClean="0"/>
                        <a:t>РЦ торговой сети «</a:t>
                      </a:r>
                      <a:r>
                        <a:rPr lang="ru-RU" dirty="0" err="1" smtClean="0"/>
                        <a:t>Электромир</a:t>
                      </a:r>
                      <a:r>
                        <a:rPr lang="ru-RU" dirty="0" smtClean="0"/>
                        <a:t>» 2000 кв. 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Мельковский</a:t>
                      </a:r>
                      <a:r>
                        <a:rPr lang="ru-RU" dirty="0" smtClean="0"/>
                        <a:t>, 7</a:t>
                      </a:r>
                      <a:endParaRPr lang="ru-RU" dirty="0"/>
                    </a:p>
                  </a:txBody>
                  <a:tcPr/>
                </a:tc>
              </a:tr>
              <a:tr h="384614">
                <a:tc>
                  <a:txBody>
                    <a:bodyPr/>
                    <a:lstStyle/>
                    <a:p>
                      <a:r>
                        <a:rPr lang="ru-RU" dirty="0" smtClean="0"/>
                        <a:t>ОАО «</a:t>
                      </a:r>
                      <a:r>
                        <a:rPr lang="ru-RU" dirty="0" err="1" smtClean="0"/>
                        <a:t>Полярис</a:t>
                      </a:r>
                      <a:r>
                        <a:rPr lang="ru-RU" dirty="0" smtClean="0"/>
                        <a:t>» 1200  кв. 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Монтажников, 32</a:t>
                      </a:r>
                      <a:endParaRPr lang="ru-RU" dirty="0"/>
                    </a:p>
                  </a:txBody>
                  <a:tcPr/>
                </a:tc>
              </a:tr>
              <a:tr h="384614">
                <a:tc>
                  <a:txBody>
                    <a:bodyPr/>
                    <a:lstStyle/>
                    <a:p>
                      <a:r>
                        <a:rPr lang="ru-RU" dirty="0" smtClean="0"/>
                        <a:t>ООО «Ново ТЭК» 2000 кв. 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Монтажников, 22</a:t>
                      </a:r>
                      <a:endParaRPr lang="ru-RU" dirty="0"/>
                    </a:p>
                  </a:txBody>
                  <a:tcPr/>
                </a:tc>
              </a:tr>
              <a:tr h="436274">
                <a:tc>
                  <a:txBody>
                    <a:bodyPr/>
                    <a:lstStyle/>
                    <a:p>
                      <a:r>
                        <a:rPr lang="ru-RU" dirty="0" smtClean="0"/>
                        <a:t>«</a:t>
                      </a:r>
                      <a:r>
                        <a:rPr lang="ru-RU" dirty="0" err="1" smtClean="0"/>
                        <a:t>УралтрансСервис</a:t>
                      </a:r>
                      <a:r>
                        <a:rPr lang="ru-RU" dirty="0" smtClean="0"/>
                        <a:t> 4810  кв. 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Монтажников,</a:t>
                      </a:r>
                      <a:r>
                        <a:rPr lang="ru-RU" baseline="0" dirty="0" smtClean="0"/>
                        <a:t> 30</a:t>
                      </a:r>
                      <a:endParaRPr lang="ru-RU" dirty="0"/>
                    </a:p>
                  </a:txBody>
                  <a:tcPr/>
                </a:tc>
              </a:tr>
              <a:tr h="454319">
                <a:tc>
                  <a:txBody>
                    <a:bodyPr/>
                    <a:lstStyle/>
                    <a:p>
                      <a:r>
                        <a:rPr lang="ru-RU" dirty="0" smtClean="0"/>
                        <a:t>База «Урожай» 11500  кв. 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Артинская, 25</a:t>
                      </a:r>
                      <a:endParaRPr lang="ru-RU" dirty="0"/>
                    </a:p>
                  </a:txBody>
                  <a:tcPr/>
                </a:tc>
              </a:tr>
              <a:tr h="673075">
                <a:tc>
                  <a:txBody>
                    <a:bodyPr/>
                    <a:lstStyle/>
                    <a:p>
                      <a:r>
                        <a:rPr lang="ru-RU" dirty="0" smtClean="0"/>
                        <a:t>Вторая очередь терминала «РОЛСИ» 20000 кв. 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Серовский тракт</a:t>
                      </a:r>
                      <a:endParaRPr lang="ru-RU" dirty="0"/>
                    </a:p>
                  </a:txBody>
                  <a:tcPr/>
                </a:tc>
              </a:tr>
              <a:tr h="622325">
                <a:tc>
                  <a:txBody>
                    <a:bodyPr/>
                    <a:lstStyle/>
                    <a:p>
                      <a:r>
                        <a:rPr lang="ru-RU" dirty="0" smtClean="0"/>
                        <a:t>Терминал «Чкаловский» 25000  кв. 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Черняховского,</a:t>
                      </a:r>
                      <a:r>
                        <a:rPr lang="ru-RU" baseline="0" dirty="0" smtClean="0"/>
                        <a:t> 86</a:t>
                      </a:r>
                      <a:endParaRPr lang="ru-RU" dirty="0"/>
                    </a:p>
                  </a:txBody>
                  <a:tcPr/>
                </a:tc>
              </a:tr>
              <a:tr h="622325">
                <a:tc>
                  <a:txBody>
                    <a:bodyPr/>
                    <a:lstStyle/>
                    <a:p>
                      <a:r>
                        <a:rPr lang="ru-RU" dirty="0" smtClean="0"/>
                        <a:t>База «</a:t>
                      </a:r>
                      <a:r>
                        <a:rPr lang="ru-RU" dirty="0" err="1" smtClean="0"/>
                        <a:t>Лэндмарт</a:t>
                      </a:r>
                      <a:r>
                        <a:rPr lang="ru-RU" dirty="0" smtClean="0"/>
                        <a:t>» 3500  кв. 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Ново –Свердловская ТЭЦ</a:t>
                      </a:r>
                      <a:endParaRPr lang="ru-RU" dirty="0"/>
                    </a:p>
                  </a:txBody>
                  <a:tcPr/>
                </a:tc>
              </a:tr>
              <a:tr h="622325">
                <a:tc>
                  <a:txBody>
                    <a:bodyPr/>
                    <a:lstStyle/>
                    <a:p>
                      <a:r>
                        <a:rPr lang="ru-RU" dirty="0" smtClean="0"/>
                        <a:t>РЦ «</a:t>
                      </a:r>
                      <a:r>
                        <a:rPr lang="ru-RU" dirty="0" err="1" smtClean="0"/>
                        <a:t>Римэкс</a:t>
                      </a:r>
                      <a:r>
                        <a:rPr lang="ru-RU" dirty="0" smtClean="0"/>
                        <a:t>» 16 313  кв. 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Черняховского, 68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980728"/>
            <a:ext cx="2448272" cy="3820864"/>
          </a:xfrm>
        </p:spPr>
      </p:pic>
    </p:spTree>
    <p:extLst>
      <p:ext uri="{BB962C8B-B14F-4D97-AF65-F5344CB8AC3E}">
        <p14:creationId xmlns:p14="http://schemas.microsoft.com/office/powerpoint/2010/main" val="310878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2588" cy="778098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Обеспеченность площадями складского хозяйства по городу Екатеринбургу  на 01.01.2015 </a:t>
            </a:r>
            <a:r>
              <a:rPr lang="ru-RU" sz="1800" dirty="0" smtClean="0">
                <a:solidFill>
                  <a:srgbClr val="C00000"/>
                </a:solidFill>
                <a:cs typeface="Times New Roman" pitchFamily="18" charset="0"/>
              </a:rPr>
              <a:t>(кв. м. на 1000 жителей)</a:t>
            </a:r>
          </a:p>
        </p:txBody>
      </p:sp>
      <p:graphicFrame>
        <p:nvGraphicFramePr>
          <p:cNvPr id="12290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3994156"/>
              </p:ext>
            </p:extLst>
          </p:nvPr>
        </p:nvGraphicFramePr>
        <p:xfrm>
          <a:off x="395537" y="1052736"/>
          <a:ext cx="8352928" cy="4536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290" name="Лист" r:id="rId5" imgW="8143968" imgH="3705210" progId="Excel.Sheet.8">
                  <p:embed/>
                </p:oleObj>
              </mc:Choice>
              <mc:Fallback>
                <p:oleObj name="Лист" r:id="rId5" imgW="8143968" imgH="370521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7" y="1052736"/>
                        <a:ext cx="8352928" cy="453650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251520" y="5661248"/>
            <a:ext cx="864096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	Обеспеченность складскими площадями с 2008 года увеличилась на 620 кв. м., в 2 раза.</a:t>
            </a:r>
          </a:p>
          <a:p>
            <a:r>
              <a:rPr lang="ru-RU" sz="1600" dirty="0" smtClean="0"/>
              <a:t>	50% </a:t>
            </a:r>
            <a:r>
              <a:rPr lang="ru-RU" sz="1600" dirty="0"/>
              <a:t>обеспеченности складскими площадями приходится на склады класса «А» и «В</a:t>
            </a:r>
            <a:r>
              <a:rPr lang="ru-RU" sz="1600" dirty="0" smtClean="0"/>
              <a:t>+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476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453650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Ставки аренды на качественные склады  - не меняются, склады класса «С» и «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– снижение ставок.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доли вакантных площадей по городу Екатеринбургу (на 01.07.2014 - 3890 кв. м. , на 01.01.2015 -26 000 кв. м.). Склады класса «А» и «В+» заполнены на 100%.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распределительных складов торговых сетей.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тенденции рынка складской недвижимости в городе Екатеринбурге на  01.01.2015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5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9144000" cy="1000125"/>
          </a:xfrm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ct val="10000"/>
              </a:spcBef>
              <a:spcAft>
                <a:spcPct val="40000"/>
              </a:spcAft>
            </a:pPr>
            <a:r>
              <a:rPr lang="ru-RU" altLang="ru-RU" sz="2400" b="1" dirty="0" smtClean="0">
                <a:solidFill>
                  <a:srgbClr val="FF0000"/>
                </a:solidFill>
              </a:rPr>
              <a:t>Стратегический проект</a:t>
            </a:r>
            <a:br>
              <a:rPr lang="ru-RU" altLang="ru-RU" sz="2400" b="1" dirty="0" smtClean="0">
                <a:solidFill>
                  <a:srgbClr val="FF0000"/>
                </a:solidFill>
              </a:rPr>
            </a:br>
            <a:r>
              <a:rPr lang="ru-RU" altLang="ru-RU" sz="2400" b="1" dirty="0" smtClean="0">
                <a:solidFill>
                  <a:srgbClr val="FF0000"/>
                </a:solidFill>
              </a:rPr>
              <a:t> «Екатеринбург – межрегиональный центр оптовой торговли»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0" y="207803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0" y="21066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0" y="18923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0" y="19399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0" y="19970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656" name="Rectangle 9"/>
          <p:cNvSpPr>
            <a:spLocks noChangeArrowheads="1"/>
          </p:cNvSpPr>
          <p:nvPr/>
        </p:nvSpPr>
        <p:spPr bwMode="auto">
          <a:xfrm>
            <a:off x="0" y="18303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657" name="Rectangle 10"/>
          <p:cNvSpPr>
            <a:spLocks noChangeArrowheads="1"/>
          </p:cNvSpPr>
          <p:nvPr/>
        </p:nvSpPr>
        <p:spPr bwMode="auto">
          <a:xfrm>
            <a:off x="0" y="23256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658" name="Rectangle 11"/>
          <p:cNvSpPr>
            <a:spLocks noChangeArrowheads="1"/>
          </p:cNvSpPr>
          <p:nvPr/>
        </p:nvSpPr>
        <p:spPr bwMode="auto">
          <a:xfrm>
            <a:off x="0" y="2330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659" name="Rectangle 12"/>
          <p:cNvSpPr>
            <a:spLocks noChangeArrowheads="1"/>
          </p:cNvSpPr>
          <p:nvPr/>
        </p:nvSpPr>
        <p:spPr bwMode="auto">
          <a:xfrm>
            <a:off x="0" y="23733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660" name="Rectangle 13"/>
          <p:cNvSpPr>
            <a:spLocks noChangeArrowheads="1"/>
          </p:cNvSpPr>
          <p:nvPr/>
        </p:nvSpPr>
        <p:spPr bwMode="auto">
          <a:xfrm>
            <a:off x="0" y="22637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661" name="Rectangle 14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662" name="Rectangle 15"/>
          <p:cNvSpPr>
            <a:spLocks noChangeArrowheads="1"/>
          </p:cNvSpPr>
          <p:nvPr/>
        </p:nvSpPr>
        <p:spPr bwMode="auto">
          <a:xfrm>
            <a:off x="0" y="20637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663" name="Rectangle 16"/>
          <p:cNvSpPr>
            <a:spLocks noChangeArrowheads="1"/>
          </p:cNvSpPr>
          <p:nvPr/>
        </p:nvSpPr>
        <p:spPr bwMode="auto">
          <a:xfrm>
            <a:off x="0" y="16637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664" name="Rectangle 17"/>
          <p:cNvSpPr>
            <a:spLocks noChangeArrowheads="1"/>
          </p:cNvSpPr>
          <p:nvPr/>
        </p:nvSpPr>
        <p:spPr bwMode="auto">
          <a:xfrm>
            <a:off x="0" y="23399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665" name="Rectangle 18"/>
          <p:cNvSpPr>
            <a:spLocks noChangeArrowheads="1"/>
          </p:cNvSpPr>
          <p:nvPr/>
        </p:nvSpPr>
        <p:spPr bwMode="auto">
          <a:xfrm>
            <a:off x="0" y="22352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666" name="Line 22"/>
          <p:cNvSpPr>
            <a:spLocks noChangeShapeType="1"/>
          </p:cNvSpPr>
          <p:nvPr/>
        </p:nvSpPr>
        <p:spPr bwMode="auto">
          <a:xfrm>
            <a:off x="8101013" y="40481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7667" name="Group 24"/>
          <p:cNvGrpSpPr>
            <a:grpSpLocks/>
          </p:cNvGrpSpPr>
          <p:nvPr/>
        </p:nvGrpSpPr>
        <p:grpSpPr bwMode="auto">
          <a:xfrm>
            <a:off x="785813" y="1571625"/>
            <a:ext cx="7329487" cy="4143375"/>
            <a:chOff x="441" y="7942"/>
            <a:chExt cx="10994" cy="5956"/>
          </a:xfrm>
        </p:grpSpPr>
        <p:pic>
          <p:nvPicPr>
            <p:cNvPr id="27669" name="Picture 2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D6DFF7"/>
                </a:clrFrom>
                <a:clrTo>
                  <a:srgbClr val="D6DF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" y="7942"/>
              <a:ext cx="9900" cy="5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670" name="Group 26"/>
            <p:cNvGrpSpPr>
              <a:grpSpLocks/>
            </p:cNvGrpSpPr>
            <p:nvPr/>
          </p:nvGrpSpPr>
          <p:grpSpPr bwMode="auto">
            <a:xfrm>
              <a:off x="9442" y="13181"/>
              <a:ext cx="1993" cy="398"/>
              <a:chOff x="672" y="1632"/>
              <a:chExt cx="876" cy="212"/>
            </a:xfrm>
          </p:grpSpPr>
          <p:sp>
            <p:nvSpPr>
              <p:cNvPr id="27724" name="AutoShape 27"/>
              <p:cNvSpPr>
                <a:spLocks noChangeArrowheads="1"/>
              </p:cNvSpPr>
              <p:nvPr/>
            </p:nvSpPr>
            <p:spPr bwMode="auto">
              <a:xfrm>
                <a:off x="672" y="1728"/>
                <a:ext cx="96" cy="96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7725" name="Text Box 28"/>
              <p:cNvSpPr txBox="1">
                <a:spLocks noChangeArrowheads="1"/>
              </p:cNvSpPr>
              <p:nvPr/>
            </p:nvSpPr>
            <p:spPr bwMode="auto">
              <a:xfrm>
                <a:off x="767" y="1632"/>
                <a:ext cx="78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1200" b="1">
                    <a:solidFill>
                      <a:srgbClr val="9A0000"/>
                    </a:solidFill>
                  </a:rPr>
                  <a:t>Владивосток</a:t>
                </a:r>
                <a:endParaRPr lang="ru-RU" altLang="ru-RU"/>
              </a:p>
            </p:txBody>
          </p:sp>
        </p:grpSp>
        <p:grpSp>
          <p:nvGrpSpPr>
            <p:cNvPr id="27671" name="Group 29"/>
            <p:cNvGrpSpPr>
              <a:grpSpLocks/>
            </p:cNvGrpSpPr>
            <p:nvPr/>
          </p:nvGrpSpPr>
          <p:grpSpPr bwMode="auto">
            <a:xfrm>
              <a:off x="6561" y="13001"/>
              <a:ext cx="1382" cy="398"/>
              <a:chOff x="672" y="1632"/>
              <a:chExt cx="668" cy="212"/>
            </a:xfrm>
          </p:grpSpPr>
          <p:sp>
            <p:nvSpPr>
              <p:cNvPr id="27722" name="AutoShape 30"/>
              <p:cNvSpPr>
                <a:spLocks noChangeArrowheads="1"/>
              </p:cNvSpPr>
              <p:nvPr/>
            </p:nvSpPr>
            <p:spPr bwMode="auto">
              <a:xfrm>
                <a:off x="672" y="1728"/>
                <a:ext cx="96" cy="96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7723" name="Text Box 31"/>
              <p:cNvSpPr txBox="1">
                <a:spLocks noChangeArrowheads="1"/>
              </p:cNvSpPr>
              <p:nvPr/>
            </p:nvSpPr>
            <p:spPr bwMode="auto">
              <a:xfrm>
                <a:off x="768" y="1632"/>
                <a:ext cx="57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1200" b="1">
                    <a:solidFill>
                      <a:srgbClr val="9A0000"/>
                    </a:solidFill>
                  </a:rPr>
                  <a:t>Иркутск</a:t>
                </a:r>
                <a:endParaRPr lang="ru-RU" altLang="ru-RU"/>
              </a:p>
            </p:txBody>
          </p:sp>
        </p:grpSp>
        <p:grpSp>
          <p:nvGrpSpPr>
            <p:cNvPr id="27672" name="Group 32"/>
            <p:cNvGrpSpPr>
              <a:grpSpLocks/>
            </p:cNvGrpSpPr>
            <p:nvPr/>
          </p:nvGrpSpPr>
          <p:grpSpPr bwMode="auto">
            <a:xfrm>
              <a:off x="9261" y="12641"/>
              <a:ext cx="1711" cy="398"/>
              <a:chOff x="672" y="1632"/>
              <a:chExt cx="752" cy="212"/>
            </a:xfrm>
          </p:grpSpPr>
          <p:sp>
            <p:nvSpPr>
              <p:cNvPr id="27720" name="AutoShape 33"/>
              <p:cNvSpPr>
                <a:spLocks noChangeArrowheads="1"/>
              </p:cNvSpPr>
              <p:nvPr/>
            </p:nvSpPr>
            <p:spPr bwMode="auto">
              <a:xfrm>
                <a:off x="672" y="1728"/>
                <a:ext cx="96" cy="96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7721" name="Text Box 34"/>
              <p:cNvSpPr txBox="1">
                <a:spLocks noChangeArrowheads="1"/>
              </p:cNvSpPr>
              <p:nvPr/>
            </p:nvSpPr>
            <p:spPr bwMode="auto">
              <a:xfrm>
                <a:off x="769" y="1632"/>
                <a:ext cx="65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1200" b="1">
                    <a:solidFill>
                      <a:srgbClr val="9A0000"/>
                    </a:solidFill>
                  </a:rPr>
                  <a:t>Хабаровск</a:t>
                </a:r>
                <a:endParaRPr lang="ru-RU" altLang="ru-RU"/>
              </a:p>
            </p:txBody>
          </p:sp>
        </p:grpSp>
        <p:grpSp>
          <p:nvGrpSpPr>
            <p:cNvPr id="27673" name="Group 35"/>
            <p:cNvGrpSpPr>
              <a:grpSpLocks/>
            </p:cNvGrpSpPr>
            <p:nvPr/>
          </p:nvGrpSpPr>
          <p:grpSpPr bwMode="auto">
            <a:xfrm>
              <a:off x="7821" y="12280"/>
              <a:ext cx="2139" cy="398"/>
              <a:chOff x="672" y="1632"/>
              <a:chExt cx="940" cy="212"/>
            </a:xfrm>
          </p:grpSpPr>
          <p:sp>
            <p:nvSpPr>
              <p:cNvPr id="27718" name="AutoShape 36"/>
              <p:cNvSpPr>
                <a:spLocks noChangeArrowheads="1"/>
              </p:cNvSpPr>
              <p:nvPr/>
            </p:nvSpPr>
            <p:spPr bwMode="auto">
              <a:xfrm>
                <a:off x="672" y="1728"/>
                <a:ext cx="96" cy="96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7719" name="Text Box 37"/>
              <p:cNvSpPr txBox="1">
                <a:spLocks noChangeArrowheads="1"/>
              </p:cNvSpPr>
              <p:nvPr/>
            </p:nvSpPr>
            <p:spPr bwMode="auto">
              <a:xfrm>
                <a:off x="767" y="1632"/>
                <a:ext cx="84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1200" b="1">
                    <a:solidFill>
                      <a:srgbClr val="9A0000"/>
                    </a:solidFill>
                  </a:rPr>
                  <a:t>Благовещенск</a:t>
                </a:r>
                <a:endParaRPr lang="ru-RU" altLang="ru-RU"/>
              </a:p>
            </p:txBody>
          </p:sp>
        </p:grpSp>
        <p:grpSp>
          <p:nvGrpSpPr>
            <p:cNvPr id="27674" name="Group 38"/>
            <p:cNvGrpSpPr>
              <a:grpSpLocks/>
            </p:cNvGrpSpPr>
            <p:nvPr/>
          </p:nvGrpSpPr>
          <p:grpSpPr bwMode="auto">
            <a:xfrm>
              <a:off x="5121" y="11920"/>
              <a:ext cx="2000" cy="398"/>
              <a:chOff x="672" y="1632"/>
              <a:chExt cx="967" cy="212"/>
            </a:xfrm>
          </p:grpSpPr>
          <p:sp>
            <p:nvSpPr>
              <p:cNvPr id="27716" name="AutoShape 39"/>
              <p:cNvSpPr>
                <a:spLocks noChangeArrowheads="1"/>
              </p:cNvSpPr>
              <p:nvPr/>
            </p:nvSpPr>
            <p:spPr bwMode="auto">
              <a:xfrm>
                <a:off x="672" y="1728"/>
                <a:ext cx="96" cy="96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7717" name="Text Box 40"/>
              <p:cNvSpPr txBox="1">
                <a:spLocks noChangeArrowheads="1"/>
              </p:cNvSpPr>
              <p:nvPr/>
            </p:nvSpPr>
            <p:spPr bwMode="auto">
              <a:xfrm>
                <a:off x="769" y="1632"/>
                <a:ext cx="87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1200" b="1">
                    <a:solidFill>
                      <a:srgbClr val="9A0000"/>
                    </a:solidFill>
                  </a:rPr>
                  <a:t>Новосибирск</a:t>
                </a:r>
                <a:endParaRPr lang="ru-RU" altLang="ru-RU"/>
              </a:p>
            </p:txBody>
          </p:sp>
        </p:grpSp>
        <p:grpSp>
          <p:nvGrpSpPr>
            <p:cNvPr id="27675" name="Group 41"/>
            <p:cNvGrpSpPr>
              <a:grpSpLocks/>
            </p:cNvGrpSpPr>
            <p:nvPr/>
          </p:nvGrpSpPr>
          <p:grpSpPr bwMode="auto">
            <a:xfrm>
              <a:off x="4041" y="11920"/>
              <a:ext cx="1051" cy="398"/>
              <a:chOff x="672" y="1632"/>
              <a:chExt cx="564" cy="212"/>
            </a:xfrm>
          </p:grpSpPr>
          <p:sp>
            <p:nvSpPr>
              <p:cNvPr id="27714" name="AutoShape 42"/>
              <p:cNvSpPr>
                <a:spLocks noChangeArrowheads="1"/>
              </p:cNvSpPr>
              <p:nvPr/>
            </p:nvSpPr>
            <p:spPr bwMode="auto">
              <a:xfrm>
                <a:off x="672" y="1728"/>
                <a:ext cx="96" cy="96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7715" name="Text Box 43"/>
              <p:cNvSpPr txBox="1">
                <a:spLocks noChangeArrowheads="1"/>
              </p:cNvSpPr>
              <p:nvPr/>
            </p:nvSpPr>
            <p:spPr bwMode="auto">
              <a:xfrm>
                <a:off x="770" y="1632"/>
                <a:ext cx="46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1200" b="1">
                    <a:solidFill>
                      <a:srgbClr val="9A0000"/>
                    </a:solidFill>
                  </a:rPr>
                  <a:t>Омск</a:t>
                </a:r>
                <a:endParaRPr lang="ru-RU" altLang="ru-RU"/>
              </a:p>
            </p:txBody>
          </p:sp>
        </p:grpSp>
        <p:grpSp>
          <p:nvGrpSpPr>
            <p:cNvPr id="27676" name="Group 44"/>
            <p:cNvGrpSpPr>
              <a:grpSpLocks/>
            </p:cNvGrpSpPr>
            <p:nvPr/>
          </p:nvGrpSpPr>
          <p:grpSpPr bwMode="auto">
            <a:xfrm>
              <a:off x="3502" y="11380"/>
              <a:ext cx="2082" cy="398"/>
              <a:chOff x="672" y="1632"/>
              <a:chExt cx="838" cy="212"/>
            </a:xfrm>
          </p:grpSpPr>
          <p:sp>
            <p:nvSpPr>
              <p:cNvPr id="27712" name="AutoShape 45"/>
              <p:cNvSpPr>
                <a:spLocks noChangeArrowheads="1"/>
              </p:cNvSpPr>
              <p:nvPr/>
            </p:nvSpPr>
            <p:spPr bwMode="auto">
              <a:xfrm>
                <a:off x="672" y="1728"/>
                <a:ext cx="96" cy="96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7713" name="Text Box 46"/>
              <p:cNvSpPr txBox="1">
                <a:spLocks noChangeArrowheads="1"/>
              </p:cNvSpPr>
              <p:nvPr/>
            </p:nvSpPr>
            <p:spPr bwMode="auto">
              <a:xfrm>
                <a:off x="770" y="1632"/>
                <a:ext cx="7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1200" b="1">
                    <a:solidFill>
                      <a:srgbClr val="9A0000"/>
                    </a:solidFill>
                  </a:rPr>
                  <a:t>Екатеринбург</a:t>
                </a:r>
                <a:endParaRPr lang="ru-RU" altLang="ru-RU"/>
              </a:p>
            </p:txBody>
          </p:sp>
        </p:grpSp>
        <p:grpSp>
          <p:nvGrpSpPr>
            <p:cNvPr id="27677" name="Group 47"/>
            <p:cNvGrpSpPr>
              <a:grpSpLocks/>
            </p:cNvGrpSpPr>
            <p:nvPr/>
          </p:nvGrpSpPr>
          <p:grpSpPr bwMode="auto">
            <a:xfrm>
              <a:off x="1880" y="11559"/>
              <a:ext cx="1682" cy="399"/>
              <a:chOff x="672" y="1632"/>
              <a:chExt cx="813" cy="213"/>
            </a:xfrm>
          </p:grpSpPr>
          <p:sp>
            <p:nvSpPr>
              <p:cNvPr id="27710" name="AutoShape 48"/>
              <p:cNvSpPr>
                <a:spLocks noChangeArrowheads="1"/>
              </p:cNvSpPr>
              <p:nvPr/>
            </p:nvSpPr>
            <p:spPr bwMode="auto">
              <a:xfrm>
                <a:off x="672" y="1728"/>
                <a:ext cx="96" cy="96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7711" name="Text Box 49"/>
              <p:cNvSpPr txBox="1">
                <a:spLocks noChangeArrowheads="1"/>
              </p:cNvSpPr>
              <p:nvPr/>
            </p:nvSpPr>
            <p:spPr bwMode="auto">
              <a:xfrm>
                <a:off x="767" y="1632"/>
                <a:ext cx="71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1200" b="1">
                    <a:solidFill>
                      <a:srgbClr val="9A0000"/>
                    </a:solidFill>
                  </a:rPr>
                  <a:t>Астрахань</a:t>
                </a:r>
                <a:endParaRPr lang="ru-RU" altLang="ru-RU"/>
              </a:p>
            </p:txBody>
          </p:sp>
        </p:grpSp>
        <p:grpSp>
          <p:nvGrpSpPr>
            <p:cNvPr id="27678" name="Group 50"/>
            <p:cNvGrpSpPr>
              <a:grpSpLocks/>
            </p:cNvGrpSpPr>
            <p:nvPr/>
          </p:nvGrpSpPr>
          <p:grpSpPr bwMode="auto">
            <a:xfrm>
              <a:off x="2242" y="11201"/>
              <a:ext cx="1337" cy="398"/>
              <a:chOff x="672" y="1632"/>
              <a:chExt cx="646" cy="212"/>
            </a:xfrm>
          </p:grpSpPr>
          <p:sp>
            <p:nvSpPr>
              <p:cNvPr id="27708" name="AutoShape 51"/>
              <p:cNvSpPr>
                <a:spLocks noChangeArrowheads="1"/>
              </p:cNvSpPr>
              <p:nvPr/>
            </p:nvSpPr>
            <p:spPr bwMode="auto">
              <a:xfrm>
                <a:off x="672" y="1728"/>
                <a:ext cx="96" cy="96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7709" name="Text Box 52"/>
              <p:cNvSpPr txBox="1">
                <a:spLocks noChangeArrowheads="1"/>
              </p:cNvSpPr>
              <p:nvPr/>
            </p:nvSpPr>
            <p:spPr bwMode="auto">
              <a:xfrm>
                <a:off x="769" y="1632"/>
                <a:ext cx="54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1200" b="1">
                    <a:solidFill>
                      <a:srgbClr val="9A0000"/>
                    </a:solidFill>
                  </a:rPr>
                  <a:t>Самара</a:t>
                </a:r>
                <a:endParaRPr lang="ru-RU" altLang="ru-RU"/>
              </a:p>
            </p:txBody>
          </p:sp>
        </p:grpSp>
        <p:grpSp>
          <p:nvGrpSpPr>
            <p:cNvPr id="27679" name="Group 53"/>
            <p:cNvGrpSpPr>
              <a:grpSpLocks/>
            </p:cNvGrpSpPr>
            <p:nvPr/>
          </p:nvGrpSpPr>
          <p:grpSpPr bwMode="auto">
            <a:xfrm>
              <a:off x="2781" y="10661"/>
              <a:ext cx="1836" cy="398"/>
              <a:chOff x="672" y="1632"/>
              <a:chExt cx="807" cy="212"/>
            </a:xfrm>
          </p:grpSpPr>
          <p:sp>
            <p:nvSpPr>
              <p:cNvPr id="27706" name="AutoShape 54"/>
              <p:cNvSpPr>
                <a:spLocks noChangeArrowheads="1"/>
              </p:cNvSpPr>
              <p:nvPr/>
            </p:nvSpPr>
            <p:spPr bwMode="auto">
              <a:xfrm>
                <a:off x="672" y="1728"/>
                <a:ext cx="96" cy="96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7707" name="Text Box 55"/>
              <p:cNvSpPr txBox="1">
                <a:spLocks noChangeArrowheads="1"/>
              </p:cNvSpPr>
              <p:nvPr/>
            </p:nvSpPr>
            <p:spPr bwMode="auto">
              <a:xfrm>
                <a:off x="767" y="1632"/>
                <a:ext cx="71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1200" b="1">
                    <a:solidFill>
                      <a:srgbClr val="9A0000"/>
                    </a:solidFill>
                  </a:rPr>
                  <a:t>Н.Новгород</a:t>
                </a:r>
                <a:endParaRPr lang="ru-RU" altLang="ru-RU"/>
              </a:p>
            </p:txBody>
          </p:sp>
        </p:grpSp>
        <p:grpSp>
          <p:nvGrpSpPr>
            <p:cNvPr id="27680" name="Group 56"/>
            <p:cNvGrpSpPr>
              <a:grpSpLocks/>
            </p:cNvGrpSpPr>
            <p:nvPr/>
          </p:nvGrpSpPr>
          <p:grpSpPr bwMode="auto">
            <a:xfrm>
              <a:off x="2421" y="9399"/>
              <a:ext cx="1903" cy="399"/>
              <a:chOff x="672" y="1632"/>
              <a:chExt cx="836" cy="213"/>
            </a:xfrm>
          </p:grpSpPr>
          <p:sp>
            <p:nvSpPr>
              <p:cNvPr id="27704" name="AutoShape 57"/>
              <p:cNvSpPr>
                <a:spLocks noChangeArrowheads="1"/>
              </p:cNvSpPr>
              <p:nvPr/>
            </p:nvSpPr>
            <p:spPr bwMode="auto">
              <a:xfrm>
                <a:off x="672" y="1728"/>
                <a:ext cx="96" cy="96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7705" name="Text Box 58"/>
              <p:cNvSpPr txBox="1">
                <a:spLocks noChangeArrowheads="1"/>
              </p:cNvSpPr>
              <p:nvPr/>
            </p:nvSpPr>
            <p:spPr bwMode="auto">
              <a:xfrm>
                <a:off x="769" y="1632"/>
                <a:ext cx="739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1200" b="1">
                    <a:solidFill>
                      <a:srgbClr val="9A0000"/>
                    </a:solidFill>
                  </a:rPr>
                  <a:t>С.Петербург</a:t>
                </a:r>
                <a:endParaRPr lang="ru-RU" altLang="ru-RU"/>
              </a:p>
            </p:txBody>
          </p:sp>
        </p:grpSp>
        <p:grpSp>
          <p:nvGrpSpPr>
            <p:cNvPr id="27681" name="Group 59"/>
            <p:cNvGrpSpPr>
              <a:grpSpLocks/>
            </p:cNvGrpSpPr>
            <p:nvPr/>
          </p:nvGrpSpPr>
          <p:grpSpPr bwMode="auto">
            <a:xfrm>
              <a:off x="621" y="10835"/>
              <a:ext cx="1303" cy="398"/>
              <a:chOff x="672" y="1632"/>
              <a:chExt cx="630" cy="212"/>
            </a:xfrm>
          </p:grpSpPr>
          <p:sp>
            <p:nvSpPr>
              <p:cNvPr id="27702" name="AutoShape 60"/>
              <p:cNvSpPr>
                <a:spLocks noChangeArrowheads="1"/>
              </p:cNvSpPr>
              <p:nvPr/>
            </p:nvSpPr>
            <p:spPr bwMode="auto">
              <a:xfrm>
                <a:off x="672" y="1728"/>
                <a:ext cx="96" cy="96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7703" name="Text Box 61"/>
              <p:cNvSpPr txBox="1">
                <a:spLocks noChangeArrowheads="1"/>
              </p:cNvSpPr>
              <p:nvPr/>
            </p:nvSpPr>
            <p:spPr bwMode="auto">
              <a:xfrm>
                <a:off x="767" y="1632"/>
                <a:ext cx="53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1200" b="1">
                    <a:solidFill>
                      <a:srgbClr val="9A0000"/>
                    </a:solidFill>
                  </a:rPr>
                  <a:t>Италия</a:t>
                </a:r>
                <a:endParaRPr lang="ru-RU" altLang="ru-RU"/>
              </a:p>
            </p:txBody>
          </p:sp>
        </p:grpSp>
        <p:grpSp>
          <p:nvGrpSpPr>
            <p:cNvPr id="27682" name="Group 62"/>
            <p:cNvGrpSpPr>
              <a:grpSpLocks/>
            </p:cNvGrpSpPr>
            <p:nvPr/>
          </p:nvGrpSpPr>
          <p:grpSpPr bwMode="auto">
            <a:xfrm>
              <a:off x="441" y="10121"/>
              <a:ext cx="1573" cy="398"/>
              <a:chOff x="672" y="1632"/>
              <a:chExt cx="760" cy="212"/>
            </a:xfrm>
          </p:grpSpPr>
          <p:sp>
            <p:nvSpPr>
              <p:cNvPr id="27700" name="AutoShape 63"/>
              <p:cNvSpPr>
                <a:spLocks noChangeArrowheads="1"/>
              </p:cNvSpPr>
              <p:nvPr/>
            </p:nvSpPr>
            <p:spPr bwMode="auto">
              <a:xfrm>
                <a:off x="672" y="1728"/>
                <a:ext cx="96" cy="96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7701" name="Text Box 64"/>
              <p:cNvSpPr txBox="1">
                <a:spLocks noChangeArrowheads="1"/>
              </p:cNvSpPr>
              <p:nvPr/>
            </p:nvSpPr>
            <p:spPr bwMode="auto">
              <a:xfrm>
                <a:off x="769" y="1632"/>
                <a:ext cx="6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1200" b="1">
                    <a:solidFill>
                      <a:srgbClr val="9A0000"/>
                    </a:solidFill>
                  </a:rPr>
                  <a:t>Германия</a:t>
                </a:r>
                <a:endParaRPr lang="ru-RU" altLang="ru-RU"/>
              </a:p>
            </p:txBody>
          </p:sp>
        </p:grpSp>
        <p:sp>
          <p:nvSpPr>
            <p:cNvPr id="27683" name="Line 65"/>
            <p:cNvSpPr>
              <a:spLocks noChangeShapeType="1"/>
            </p:cNvSpPr>
            <p:nvPr/>
          </p:nvSpPr>
          <p:spPr bwMode="auto">
            <a:xfrm flipV="1">
              <a:off x="6741" y="12619"/>
              <a:ext cx="1080" cy="540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84" name="Line 66"/>
            <p:cNvSpPr>
              <a:spLocks noChangeShapeType="1"/>
            </p:cNvSpPr>
            <p:nvPr/>
          </p:nvSpPr>
          <p:spPr bwMode="auto">
            <a:xfrm flipH="1" flipV="1">
              <a:off x="8001" y="12619"/>
              <a:ext cx="1260" cy="180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85" name="Line 67"/>
            <p:cNvSpPr>
              <a:spLocks noChangeShapeType="1"/>
            </p:cNvSpPr>
            <p:nvPr/>
          </p:nvSpPr>
          <p:spPr bwMode="auto">
            <a:xfrm flipV="1">
              <a:off x="9441" y="12982"/>
              <a:ext cx="0" cy="360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86" name="Line 68"/>
            <p:cNvSpPr>
              <a:spLocks noChangeShapeType="1"/>
            </p:cNvSpPr>
            <p:nvPr/>
          </p:nvSpPr>
          <p:spPr bwMode="auto">
            <a:xfrm flipH="1" flipV="1">
              <a:off x="5301" y="12262"/>
              <a:ext cx="1260" cy="900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87" name="Line 69"/>
            <p:cNvSpPr>
              <a:spLocks noChangeShapeType="1"/>
            </p:cNvSpPr>
            <p:nvPr/>
          </p:nvSpPr>
          <p:spPr bwMode="auto">
            <a:xfrm flipH="1">
              <a:off x="4218" y="12262"/>
              <a:ext cx="900" cy="0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88" name="Line 70"/>
            <p:cNvSpPr>
              <a:spLocks noChangeShapeType="1"/>
            </p:cNvSpPr>
            <p:nvPr/>
          </p:nvSpPr>
          <p:spPr bwMode="auto">
            <a:xfrm flipH="1" flipV="1">
              <a:off x="3681" y="11722"/>
              <a:ext cx="360" cy="360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89" name="Line 71"/>
            <p:cNvSpPr>
              <a:spLocks noChangeShapeType="1"/>
            </p:cNvSpPr>
            <p:nvPr/>
          </p:nvSpPr>
          <p:spPr bwMode="auto">
            <a:xfrm flipH="1">
              <a:off x="2421" y="11542"/>
              <a:ext cx="1080" cy="0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90" name="Line 72"/>
            <p:cNvSpPr>
              <a:spLocks noChangeShapeType="1"/>
            </p:cNvSpPr>
            <p:nvPr/>
          </p:nvSpPr>
          <p:spPr bwMode="auto">
            <a:xfrm flipH="1" flipV="1">
              <a:off x="2961" y="11002"/>
              <a:ext cx="540" cy="54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91" name="Line 73"/>
            <p:cNvSpPr>
              <a:spLocks noChangeShapeType="1"/>
            </p:cNvSpPr>
            <p:nvPr/>
          </p:nvSpPr>
          <p:spPr bwMode="auto">
            <a:xfrm flipH="1">
              <a:off x="2058" y="10822"/>
              <a:ext cx="720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92" name="Line 74"/>
            <p:cNvSpPr>
              <a:spLocks noChangeShapeType="1"/>
            </p:cNvSpPr>
            <p:nvPr/>
          </p:nvSpPr>
          <p:spPr bwMode="auto">
            <a:xfrm flipH="1" flipV="1">
              <a:off x="624" y="10465"/>
              <a:ext cx="1260" cy="18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93" name="Line 75"/>
            <p:cNvSpPr>
              <a:spLocks noChangeShapeType="1"/>
            </p:cNvSpPr>
            <p:nvPr/>
          </p:nvSpPr>
          <p:spPr bwMode="auto">
            <a:xfrm flipH="1" flipV="1">
              <a:off x="801" y="11179"/>
              <a:ext cx="1440" cy="18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94" name="Line 76"/>
            <p:cNvSpPr>
              <a:spLocks noChangeShapeType="1"/>
            </p:cNvSpPr>
            <p:nvPr/>
          </p:nvSpPr>
          <p:spPr bwMode="auto">
            <a:xfrm flipV="1">
              <a:off x="2058" y="11542"/>
              <a:ext cx="180" cy="180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95" name="Line 77"/>
            <p:cNvSpPr>
              <a:spLocks noChangeShapeType="1"/>
            </p:cNvSpPr>
            <p:nvPr/>
          </p:nvSpPr>
          <p:spPr bwMode="auto">
            <a:xfrm flipV="1">
              <a:off x="2421" y="11002"/>
              <a:ext cx="360" cy="360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696" name="Line 78"/>
            <p:cNvSpPr>
              <a:spLocks noChangeShapeType="1"/>
            </p:cNvSpPr>
            <p:nvPr/>
          </p:nvSpPr>
          <p:spPr bwMode="auto">
            <a:xfrm flipH="1" flipV="1">
              <a:off x="2601" y="9745"/>
              <a:ext cx="360" cy="1080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7697" name="Group 79"/>
            <p:cNvGrpSpPr>
              <a:grpSpLocks/>
            </p:cNvGrpSpPr>
            <p:nvPr/>
          </p:nvGrpSpPr>
          <p:grpSpPr bwMode="auto">
            <a:xfrm>
              <a:off x="1882" y="10465"/>
              <a:ext cx="1314" cy="398"/>
              <a:chOff x="672" y="1632"/>
              <a:chExt cx="635" cy="212"/>
            </a:xfrm>
          </p:grpSpPr>
          <p:sp>
            <p:nvSpPr>
              <p:cNvPr id="27698" name="AutoShape 80"/>
              <p:cNvSpPr>
                <a:spLocks noChangeArrowheads="1"/>
              </p:cNvSpPr>
              <p:nvPr/>
            </p:nvSpPr>
            <p:spPr bwMode="auto">
              <a:xfrm>
                <a:off x="672" y="1728"/>
                <a:ext cx="96" cy="96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7699" name="Text Box 81"/>
              <p:cNvSpPr txBox="1">
                <a:spLocks noChangeArrowheads="1"/>
              </p:cNvSpPr>
              <p:nvPr/>
            </p:nvSpPr>
            <p:spPr bwMode="auto">
              <a:xfrm>
                <a:off x="767" y="1632"/>
                <a:ext cx="5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1200" b="1">
                    <a:solidFill>
                      <a:srgbClr val="9A0000"/>
                    </a:solidFill>
                  </a:rPr>
                  <a:t>Москва</a:t>
                </a:r>
                <a:endParaRPr lang="ru-RU" altLang="ru-RU"/>
              </a:p>
            </p:txBody>
          </p:sp>
        </p:grpSp>
      </p:grpSp>
      <p:sp>
        <p:nvSpPr>
          <p:cNvPr id="27668" name="Rectangle 83"/>
          <p:cNvSpPr>
            <a:spLocks noChangeArrowheads="1"/>
          </p:cNvSpPr>
          <p:nvPr/>
        </p:nvSpPr>
        <p:spPr bwMode="auto">
          <a:xfrm>
            <a:off x="0" y="16446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785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Цель проекта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457200" y="1473200"/>
            <a:ext cx="8229600" cy="4652963"/>
          </a:xfrm>
        </p:spPr>
        <p:txBody>
          <a:bodyPr/>
          <a:lstStyle/>
          <a:p>
            <a:pPr marL="571500" indent="-571500" algn="ctr">
              <a:buFont typeface="Arial" charset="0"/>
              <a:buNone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 Екатеринбургской агломерации эффективной товаропроводящей инфраструктуры в виде комплекса сервисных, финансовых и производственных услуг, позволяющих формировать и организовывать территориальное распределение товарных потоков для усиления роли города, как межрегионального центра оптовой торговли</a:t>
            </a:r>
            <a:endParaRPr lang="ru-RU" alt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97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24936" cy="88235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развития экономики в январе – декабре  2014 года в % к соответствующему периоду прошлого года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954733"/>
              </p:ext>
            </p:extLst>
          </p:nvPr>
        </p:nvGraphicFramePr>
        <p:xfrm>
          <a:off x="142844" y="1357298"/>
          <a:ext cx="8644031" cy="4896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1160"/>
                <a:gridCol w="2269026"/>
                <a:gridCol w="1966490"/>
                <a:gridCol w="1977355"/>
              </a:tblGrid>
              <a:tr h="9801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Екатеринбург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Свердловская область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Российская Федерация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5566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промышленного производства , %</a:t>
                      </a:r>
                      <a:b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 крупным и средним предприятиям)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</a:p>
                    <a:p>
                      <a:pPr algn="ctr"/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(отгрузка обрабатывающих</a:t>
                      </a:r>
                      <a:r>
                        <a:rPr lang="ru-RU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производств 101,8%)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101,0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101,7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8013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розничной торговли, %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96,9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97,1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102,5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8013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ввода жилья, %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1039,5 тыс. кв. м.</a:t>
                      </a: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116,0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2427,6 тыс. кв. м.</a:t>
                      </a: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138,3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681,0 млн. кв. м.</a:t>
                      </a: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114,9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46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49560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FF0000"/>
                </a:solidFill>
              </a:rPr>
              <a:t>Задачи и мероприятия стратегического проекта «Екатеринбург – межрегиональный центр оптовой торговли»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626896"/>
              </p:ext>
            </p:extLst>
          </p:nvPr>
        </p:nvGraphicFramePr>
        <p:xfrm>
          <a:off x="179512" y="1246983"/>
          <a:ext cx="8856984" cy="5422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215"/>
                <a:gridCol w="6609769"/>
              </a:tblGrid>
              <a:tr h="5364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Задачи</a:t>
                      </a:r>
                    </a:p>
                    <a:p>
                      <a:pPr algn="ctr"/>
                      <a:r>
                        <a:rPr lang="ru-RU" sz="1400" dirty="0" smtClean="0"/>
                        <a:t> стратегического проекта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Мероприятия</a:t>
                      </a:r>
                      <a:endParaRPr lang="ru-RU" sz="1400" dirty="0"/>
                    </a:p>
                  </a:txBody>
                  <a:tcPr marT="45721" marB="45721"/>
                </a:tc>
              </a:tr>
              <a:tr h="4885945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1. Создание новых качественных складских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площадей класса «А» и «В+»</a:t>
                      </a: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объема новых складских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площадей.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хозяйствующих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субъектов, занимающихся оптовой торговлей.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Рост количества международных, федеральных и местных операторов: в оптовой торговле, в розничной торговле.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Улучшение транспортной доступности складских терминалов. Развитие зон складских объектов и объектов оптовой торговли в соответствии с Генеральном планом развитии города Екатеринбурга.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объема оборота оптовой торговли.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ru-RU" sz="2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65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r>
              <a:rPr lang="ru-RU" altLang="ru-RU" sz="2400" b="1" smtClean="0">
                <a:solidFill>
                  <a:srgbClr val="FF0000"/>
                </a:solidFill>
              </a:rPr>
              <a:t>Задачи и мероприятия стратегического проекта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0898740"/>
              </p:ext>
            </p:extLst>
          </p:nvPr>
        </p:nvGraphicFramePr>
        <p:xfrm>
          <a:off x="539750" y="981075"/>
          <a:ext cx="8229600" cy="5516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066"/>
                <a:gridCol w="5853534"/>
              </a:tblGrid>
              <a:tr h="6701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Задачи стратегического проекта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Мероприятия</a:t>
                      </a:r>
                      <a:endParaRPr lang="ru-RU" sz="1400" dirty="0"/>
                    </a:p>
                  </a:txBody>
                  <a:tcPr marT="45721" marB="45721"/>
                </a:tc>
              </a:tr>
              <a:tr h="4846428">
                <a:tc>
                  <a:txBody>
                    <a:bodyPr/>
                    <a:lstStyle/>
                    <a:p>
                      <a:r>
                        <a:rPr lang="ru-RU" sz="2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</a:t>
                      </a:r>
                      <a:r>
                        <a:rPr lang="ru-RU" sz="22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Реконструкция существующих объектов складской недвижимости с целью повышения их классности.</a:t>
                      </a:r>
                      <a:endParaRPr lang="ru-RU" sz="2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реконструкции и модернизации существующих комплексов.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ru-RU" sz="2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Мониторинг развития объектов складской недвижимости на территории проекта «Большой Екатеринбург».</a:t>
                      </a:r>
                    </a:p>
                  </a:txBody>
                  <a:tcPr marT="45721" marB="4572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577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r>
              <a:rPr lang="ru-RU" altLang="ru-RU" sz="2400" b="1" smtClean="0">
                <a:solidFill>
                  <a:srgbClr val="FF0000"/>
                </a:solidFill>
              </a:rPr>
              <a:t>Задачи и мероприятия стратегического проекта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389449"/>
              </p:ext>
            </p:extLst>
          </p:nvPr>
        </p:nvGraphicFramePr>
        <p:xfrm>
          <a:off x="539750" y="981075"/>
          <a:ext cx="8229600" cy="5790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066"/>
                <a:gridCol w="5853534"/>
              </a:tblGrid>
              <a:tr h="67013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Задачи стратегического проекта</a:t>
                      </a:r>
                      <a:endParaRPr lang="ru-RU" sz="12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Мероприятия</a:t>
                      </a:r>
                      <a:endParaRPr lang="ru-RU" sz="1200" dirty="0"/>
                    </a:p>
                  </a:txBody>
                  <a:tcPr marT="45721" marB="45721"/>
                </a:tc>
              </a:tr>
              <a:tr h="4846428">
                <a:tc>
                  <a:txBody>
                    <a:bodyPr/>
                    <a:lstStyle/>
                    <a:p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</a:t>
                      </a: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Внедрение на складах современных систем учета движения товаров, 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-технологий, развитие дистанционной оптовой торговли, других видов сервисных, финансовых и производственных услуг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Увеличение доли предприятий оптовой торговли и логистических компаний, применяющих современные технологии автоматизации.</a:t>
                      </a:r>
                    </a:p>
                    <a:p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Увеличение доли оптовых предприятий, использующих услугу по дистанционной торговле.</a:t>
                      </a:r>
                      <a:endParaRPr lang="ru-RU" sz="2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3.Внедрение современных технологий обработки грузов.</a:t>
                      </a:r>
                      <a:endParaRPr lang="ru-RU" sz="2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1" marB="4572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745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939800" y="260350"/>
            <a:ext cx="8229600" cy="490538"/>
          </a:xfrm>
        </p:spPr>
        <p:txBody>
          <a:bodyPr/>
          <a:lstStyle/>
          <a:p>
            <a:r>
              <a:rPr lang="ru-RU" altLang="ru-RU" sz="2400" b="1" smtClean="0">
                <a:solidFill>
                  <a:srgbClr val="FF0000"/>
                </a:solidFill>
              </a:rPr>
              <a:t>Задачи и мероприятия стратегического проекта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6590874"/>
              </p:ext>
            </p:extLst>
          </p:nvPr>
        </p:nvGraphicFramePr>
        <p:xfrm>
          <a:off x="533400" y="1117600"/>
          <a:ext cx="8128000" cy="5391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8332"/>
                <a:gridCol w="5889668"/>
              </a:tblGrid>
              <a:tr h="94183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Задачи стратегического проекта</a:t>
                      </a:r>
                      <a:endParaRPr lang="ru-RU" sz="18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Мероприятия</a:t>
                      </a:r>
                      <a:endParaRPr lang="ru-RU" sz="1800" dirty="0"/>
                    </a:p>
                  </a:txBody>
                  <a:tcPr marL="91437" marR="91437"/>
                </a:tc>
              </a:tr>
              <a:tr h="402387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4. Обеспечение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транспортной доступности объектов складской недвижимости.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Реализация мероприятий стратегических проектов:</a:t>
                      </a:r>
                    </a:p>
                    <a:p>
                      <a:pPr marL="342900" indent="-342900" algn="l">
                        <a:buFontTx/>
                        <a:buNone/>
                      </a:pP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«Основной транспортный каркас. Магистрали непрерывного движения – скоростные дороги»; </a:t>
                      </a:r>
                    </a:p>
                    <a:p>
                      <a:pPr marL="342900" indent="-342900" algn="l">
                        <a:buFontTx/>
                        <a:buNone/>
                      </a:pP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регулируемой </a:t>
                      </a:r>
                      <a:r>
                        <a:rPr lang="ru-RU" sz="2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улично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–дорожной сети».</a:t>
                      </a:r>
                    </a:p>
                    <a:p>
                      <a:pPr marL="342900" indent="-342900" algn="l">
                        <a:buFontTx/>
                        <a:buNone/>
                      </a:pPr>
                      <a:endParaRPr lang="ru-RU" sz="2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FontTx/>
                        <a:buNone/>
                      </a:pPr>
                      <a:endParaRPr lang="ru-RU" sz="220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FontTx/>
                        <a:buNone/>
                      </a:pPr>
                      <a:r>
                        <a:rPr lang="ru-RU" sz="2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Строительство и реконструкция улично – дорожной сети, строительство транспортных развязок в разных уровнях, строительство 3 путепроводов.</a:t>
                      </a:r>
                      <a:endParaRPr lang="ru-RU" sz="2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7" marR="9143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62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939800" y="260350"/>
            <a:ext cx="8229600" cy="490538"/>
          </a:xfrm>
        </p:spPr>
        <p:txBody>
          <a:bodyPr/>
          <a:lstStyle/>
          <a:p>
            <a:r>
              <a:rPr lang="ru-RU" altLang="ru-RU" sz="2400" b="1" smtClean="0">
                <a:solidFill>
                  <a:srgbClr val="FF0000"/>
                </a:solidFill>
              </a:rPr>
              <a:t>Задачи и мероприятия стратегического проекта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6706041"/>
              </p:ext>
            </p:extLst>
          </p:nvPr>
        </p:nvGraphicFramePr>
        <p:xfrm>
          <a:off x="533400" y="1117600"/>
          <a:ext cx="8128000" cy="4965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8332"/>
                <a:gridCol w="5889668"/>
              </a:tblGrid>
              <a:tr h="94183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Задачи стратегического проекта</a:t>
                      </a:r>
                      <a:endParaRPr lang="ru-RU" sz="18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Мероприятия</a:t>
                      </a:r>
                      <a:endParaRPr lang="ru-RU" sz="1800" dirty="0"/>
                    </a:p>
                  </a:txBody>
                  <a:tcPr marL="91437" marR="91437"/>
                </a:tc>
              </a:tr>
              <a:tr h="402387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5. Повышение качества </a:t>
                      </a: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услуг, предоставляемых оптовыми предприятиями, логистическими операторами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 международных, федеральных форумах, конференциях , выставках.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ru-RU" sz="2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семинаров, конференций</a:t>
                      </a:r>
                      <a:r>
                        <a:rPr lang="ru-RU" sz="2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 формированию межрегионального центра оптовой торговли, развитию предприятий оптовой торговли.</a:t>
                      </a:r>
                      <a:endParaRPr lang="ru-RU" sz="2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rabicPeriod"/>
                      </a:pPr>
                      <a:endParaRPr lang="ru-RU" sz="2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7" marR="9143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878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FF0000"/>
                </a:solidFill>
              </a:rPr>
              <a:t>Задачи и мероприятия стратегического проекта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964984"/>
              </p:ext>
            </p:extLst>
          </p:nvPr>
        </p:nvGraphicFramePr>
        <p:xfrm>
          <a:off x="358775" y="908721"/>
          <a:ext cx="8461375" cy="540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1017"/>
                <a:gridCol w="6120358"/>
              </a:tblGrid>
              <a:tr h="74018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Задачи стратегического проекта</a:t>
                      </a:r>
                      <a:endParaRPr lang="ru-RU" sz="16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Мероприятия</a:t>
                      </a:r>
                      <a:endParaRPr lang="ru-RU" sz="1800" dirty="0"/>
                    </a:p>
                  </a:txBody>
                  <a:tcPr marL="91439" marR="91439" marT="45719" marB="45719"/>
                </a:tc>
              </a:tr>
              <a:tr h="4660417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Увеличение числа квалифицированных кадров, работающих в объектах оптовой торговли.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 разработке образовательных программ по обучению специалистов для оптовой торговли.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ru-RU" sz="2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и проведение стажировок преподавателей на предприятиях.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ru-RU" sz="2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квалификации работающего персонала.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ru-RU" sz="2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ru-RU" sz="22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ru-RU" sz="2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endParaRPr lang="ru-RU" sz="2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719" marB="4571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82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9144000" cy="785812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spcAft>
                <a:spcPct val="40000"/>
              </a:spcAft>
            </a:pPr>
            <a:r>
              <a:rPr lang="ru-RU" altLang="ru-RU" sz="2000" b="1" dirty="0" smtClean="0">
                <a:solidFill>
                  <a:srgbClr val="00B050"/>
                </a:solidFill>
              </a:rPr>
              <a:t>Стратегический проект</a:t>
            </a:r>
            <a:br>
              <a:rPr lang="ru-RU" altLang="ru-RU" sz="2000" b="1" dirty="0" smtClean="0">
                <a:solidFill>
                  <a:srgbClr val="00B050"/>
                </a:solidFill>
              </a:rPr>
            </a:br>
            <a:r>
              <a:rPr lang="ru-RU" altLang="ru-RU" sz="2000" b="1" dirty="0" smtClean="0">
                <a:solidFill>
                  <a:srgbClr val="00B050"/>
                </a:solidFill>
              </a:rPr>
              <a:t>«Екатеринбург - Евроазиатский торгово-транспортный центр»</a:t>
            </a: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0" y="207803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0" y="21066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0" y="18923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3798" name="Rectangle 7"/>
          <p:cNvSpPr>
            <a:spLocks noChangeArrowheads="1"/>
          </p:cNvSpPr>
          <p:nvPr/>
        </p:nvSpPr>
        <p:spPr bwMode="auto">
          <a:xfrm>
            <a:off x="0" y="19399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3799" name="Rectangle 8"/>
          <p:cNvSpPr>
            <a:spLocks noChangeArrowheads="1"/>
          </p:cNvSpPr>
          <p:nvPr/>
        </p:nvSpPr>
        <p:spPr bwMode="auto">
          <a:xfrm>
            <a:off x="0" y="19970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3800" name="Rectangle 9"/>
          <p:cNvSpPr>
            <a:spLocks noChangeArrowheads="1"/>
          </p:cNvSpPr>
          <p:nvPr/>
        </p:nvSpPr>
        <p:spPr bwMode="auto">
          <a:xfrm>
            <a:off x="0" y="18303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3801" name="Rectangle 10"/>
          <p:cNvSpPr>
            <a:spLocks noChangeArrowheads="1"/>
          </p:cNvSpPr>
          <p:nvPr/>
        </p:nvSpPr>
        <p:spPr bwMode="auto">
          <a:xfrm>
            <a:off x="0" y="23256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3802" name="Rectangle 11"/>
          <p:cNvSpPr>
            <a:spLocks noChangeArrowheads="1"/>
          </p:cNvSpPr>
          <p:nvPr/>
        </p:nvSpPr>
        <p:spPr bwMode="auto">
          <a:xfrm>
            <a:off x="0" y="23304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3803" name="Rectangle 12"/>
          <p:cNvSpPr>
            <a:spLocks noChangeArrowheads="1"/>
          </p:cNvSpPr>
          <p:nvPr/>
        </p:nvSpPr>
        <p:spPr bwMode="auto">
          <a:xfrm>
            <a:off x="0" y="237331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3804" name="Rectangle 13"/>
          <p:cNvSpPr>
            <a:spLocks noChangeArrowheads="1"/>
          </p:cNvSpPr>
          <p:nvPr/>
        </p:nvSpPr>
        <p:spPr bwMode="auto">
          <a:xfrm>
            <a:off x="0" y="22637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3805" name="Rectangle 14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3806" name="Rectangle 15"/>
          <p:cNvSpPr>
            <a:spLocks noChangeArrowheads="1"/>
          </p:cNvSpPr>
          <p:nvPr/>
        </p:nvSpPr>
        <p:spPr bwMode="auto">
          <a:xfrm>
            <a:off x="0" y="20637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3807" name="Rectangle 16"/>
          <p:cNvSpPr>
            <a:spLocks noChangeArrowheads="1"/>
          </p:cNvSpPr>
          <p:nvPr/>
        </p:nvSpPr>
        <p:spPr bwMode="auto">
          <a:xfrm>
            <a:off x="0" y="16637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3808" name="Rectangle 17"/>
          <p:cNvSpPr>
            <a:spLocks noChangeArrowheads="1"/>
          </p:cNvSpPr>
          <p:nvPr/>
        </p:nvSpPr>
        <p:spPr bwMode="auto">
          <a:xfrm>
            <a:off x="0" y="23399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3809" name="Rectangle 18"/>
          <p:cNvSpPr>
            <a:spLocks noChangeArrowheads="1"/>
          </p:cNvSpPr>
          <p:nvPr/>
        </p:nvSpPr>
        <p:spPr bwMode="auto">
          <a:xfrm>
            <a:off x="0" y="22352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3810" name="Rectangle 19"/>
          <p:cNvSpPr>
            <a:spLocks noChangeArrowheads="1"/>
          </p:cNvSpPr>
          <p:nvPr/>
        </p:nvSpPr>
        <p:spPr bwMode="auto">
          <a:xfrm>
            <a:off x="0" y="4653136"/>
            <a:ext cx="4716463" cy="2088009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19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20000"/>
              </a:spcBef>
            </a:pPr>
            <a:endParaRPr lang="ru-RU" altLang="ru-RU" sz="1000" dirty="0"/>
          </a:p>
        </p:txBody>
      </p:sp>
      <p:sp>
        <p:nvSpPr>
          <p:cNvPr id="33811" name="Line 22"/>
          <p:cNvSpPr>
            <a:spLocks noChangeShapeType="1"/>
          </p:cNvSpPr>
          <p:nvPr/>
        </p:nvSpPr>
        <p:spPr bwMode="auto">
          <a:xfrm>
            <a:off x="8101013" y="40481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3812" name="Group 24"/>
          <p:cNvGrpSpPr>
            <a:grpSpLocks/>
          </p:cNvGrpSpPr>
          <p:nvPr/>
        </p:nvGrpSpPr>
        <p:grpSpPr bwMode="auto">
          <a:xfrm>
            <a:off x="0" y="1052513"/>
            <a:ext cx="6824663" cy="3095625"/>
            <a:chOff x="441" y="7942"/>
            <a:chExt cx="11154" cy="5956"/>
          </a:xfrm>
        </p:grpSpPr>
        <p:pic>
          <p:nvPicPr>
            <p:cNvPr id="33815" name="Picture 2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D6DFF7"/>
                </a:clrFrom>
                <a:clrTo>
                  <a:srgbClr val="D6DF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" y="7942"/>
              <a:ext cx="9900" cy="5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816" name="Group 26"/>
            <p:cNvGrpSpPr>
              <a:grpSpLocks/>
            </p:cNvGrpSpPr>
            <p:nvPr/>
          </p:nvGrpSpPr>
          <p:grpSpPr bwMode="auto">
            <a:xfrm>
              <a:off x="9441" y="13180"/>
              <a:ext cx="2154" cy="533"/>
              <a:chOff x="672" y="1632"/>
              <a:chExt cx="947" cy="284"/>
            </a:xfrm>
          </p:grpSpPr>
          <p:sp>
            <p:nvSpPr>
              <p:cNvPr id="33870" name="AutoShape 27"/>
              <p:cNvSpPr>
                <a:spLocks noChangeArrowheads="1"/>
              </p:cNvSpPr>
              <p:nvPr/>
            </p:nvSpPr>
            <p:spPr bwMode="auto">
              <a:xfrm>
                <a:off x="672" y="1728"/>
                <a:ext cx="96" cy="96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3871" name="Text Box 28"/>
              <p:cNvSpPr txBox="1">
                <a:spLocks noChangeArrowheads="1"/>
              </p:cNvSpPr>
              <p:nvPr/>
            </p:nvSpPr>
            <p:spPr bwMode="auto">
              <a:xfrm>
                <a:off x="767" y="1632"/>
                <a:ext cx="852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1200" b="1">
                    <a:solidFill>
                      <a:srgbClr val="9A0000"/>
                    </a:solidFill>
                  </a:rPr>
                  <a:t>Владивосток</a:t>
                </a:r>
                <a:endParaRPr lang="ru-RU" altLang="ru-RU"/>
              </a:p>
            </p:txBody>
          </p:sp>
        </p:grpSp>
        <p:grpSp>
          <p:nvGrpSpPr>
            <p:cNvPr id="33817" name="Group 29"/>
            <p:cNvGrpSpPr>
              <a:grpSpLocks/>
            </p:cNvGrpSpPr>
            <p:nvPr/>
          </p:nvGrpSpPr>
          <p:grpSpPr bwMode="auto">
            <a:xfrm>
              <a:off x="6561" y="13000"/>
              <a:ext cx="1488" cy="533"/>
              <a:chOff x="672" y="1632"/>
              <a:chExt cx="719" cy="284"/>
            </a:xfrm>
          </p:grpSpPr>
          <p:sp>
            <p:nvSpPr>
              <p:cNvPr id="33868" name="AutoShape 30"/>
              <p:cNvSpPr>
                <a:spLocks noChangeArrowheads="1"/>
              </p:cNvSpPr>
              <p:nvPr/>
            </p:nvSpPr>
            <p:spPr bwMode="auto">
              <a:xfrm>
                <a:off x="672" y="1728"/>
                <a:ext cx="96" cy="96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3869" name="Text Box 31"/>
              <p:cNvSpPr txBox="1">
                <a:spLocks noChangeArrowheads="1"/>
              </p:cNvSpPr>
              <p:nvPr/>
            </p:nvSpPr>
            <p:spPr bwMode="auto">
              <a:xfrm>
                <a:off x="768" y="1632"/>
                <a:ext cx="623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1200" b="1">
                    <a:solidFill>
                      <a:srgbClr val="9A0000"/>
                    </a:solidFill>
                  </a:rPr>
                  <a:t>Иркутск</a:t>
                </a:r>
                <a:endParaRPr lang="ru-RU" altLang="ru-RU"/>
              </a:p>
            </p:txBody>
          </p:sp>
        </p:grpSp>
        <p:grpSp>
          <p:nvGrpSpPr>
            <p:cNvPr id="33818" name="Group 32"/>
            <p:cNvGrpSpPr>
              <a:grpSpLocks/>
            </p:cNvGrpSpPr>
            <p:nvPr/>
          </p:nvGrpSpPr>
          <p:grpSpPr bwMode="auto">
            <a:xfrm>
              <a:off x="9261" y="12640"/>
              <a:ext cx="1844" cy="533"/>
              <a:chOff x="672" y="1632"/>
              <a:chExt cx="810" cy="284"/>
            </a:xfrm>
          </p:grpSpPr>
          <p:sp>
            <p:nvSpPr>
              <p:cNvPr id="33866" name="AutoShape 33"/>
              <p:cNvSpPr>
                <a:spLocks noChangeArrowheads="1"/>
              </p:cNvSpPr>
              <p:nvPr/>
            </p:nvSpPr>
            <p:spPr bwMode="auto">
              <a:xfrm>
                <a:off x="672" y="1728"/>
                <a:ext cx="96" cy="96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3867" name="Text Box 34"/>
              <p:cNvSpPr txBox="1">
                <a:spLocks noChangeArrowheads="1"/>
              </p:cNvSpPr>
              <p:nvPr/>
            </p:nvSpPr>
            <p:spPr bwMode="auto">
              <a:xfrm>
                <a:off x="769" y="1632"/>
                <a:ext cx="713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1200" b="1">
                    <a:solidFill>
                      <a:srgbClr val="9A0000"/>
                    </a:solidFill>
                  </a:rPr>
                  <a:t>Хабаровск</a:t>
                </a:r>
                <a:endParaRPr lang="ru-RU" altLang="ru-RU"/>
              </a:p>
            </p:txBody>
          </p:sp>
        </p:grpSp>
        <p:grpSp>
          <p:nvGrpSpPr>
            <p:cNvPr id="33819" name="Group 35"/>
            <p:cNvGrpSpPr>
              <a:grpSpLocks/>
            </p:cNvGrpSpPr>
            <p:nvPr/>
          </p:nvGrpSpPr>
          <p:grpSpPr bwMode="auto">
            <a:xfrm>
              <a:off x="7821" y="12279"/>
              <a:ext cx="2310" cy="533"/>
              <a:chOff x="672" y="1632"/>
              <a:chExt cx="1015" cy="284"/>
            </a:xfrm>
          </p:grpSpPr>
          <p:sp>
            <p:nvSpPr>
              <p:cNvPr id="33864" name="AutoShape 36"/>
              <p:cNvSpPr>
                <a:spLocks noChangeArrowheads="1"/>
              </p:cNvSpPr>
              <p:nvPr/>
            </p:nvSpPr>
            <p:spPr bwMode="auto">
              <a:xfrm>
                <a:off x="672" y="1728"/>
                <a:ext cx="96" cy="96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3865" name="Text Box 37"/>
              <p:cNvSpPr txBox="1">
                <a:spLocks noChangeArrowheads="1"/>
              </p:cNvSpPr>
              <p:nvPr/>
            </p:nvSpPr>
            <p:spPr bwMode="auto">
              <a:xfrm>
                <a:off x="767" y="1632"/>
                <a:ext cx="920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1200" b="1">
                    <a:solidFill>
                      <a:srgbClr val="9A0000"/>
                    </a:solidFill>
                  </a:rPr>
                  <a:t>Благовещенск</a:t>
                </a:r>
                <a:endParaRPr lang="ru-RU" altLang="ru-RU"/>
              </a:p>
            </p:txBody>
          </p:sp>
        </p:grpSp>
        <p:grpSp>
          <p:nvGrpSpPr>
            <p:cNvPr id="33820" name="Group 38"/>
            <p:cNvGrpSpPr>
              <a:grpSpLocks/>
            </p:cNvGrpSpPr>
            <p:nvPr/>
          </p:nvGrpSpPr>
          <p:grpSpPr bwMode="auto">
            <a:xfrm>
              <a:off x="5121" y="11919"/>
              <a:ext cx="2162" cy="533"/>
              <a:chOff x="672" y="1632"/>
              <a:chExt cx="1045" cy="284"/>
            </a:xfrm>
          </p:grpSpPr>
          <p:sp>
            <p:nvSpPr>
              <p:cNvPr id="33862" name="AutoShape 39"/>
              <p:cNvSpPr>
                <a:spLocks noChangeArrowheads="1"/>
              </p:cNvSpPr>
              <p:nvPr/>
            </p:nvSpPr>
            <p:spPr bwMode="auto">
              <a:xfrm>
                <a:off x="672" y="1728"/>
                <a:ext cx="96" cy="96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3863" name="Text Box 40"/>
              <p:cNvSpPr txBox="1">
                <a:spLocks noChangeArrowheads="1"/>
              </p:cNvSpPr>
              <p:nvPr/>
            </p:nvSpPr>
            <p:spPr bwMode="auto">
              <a:xfrm>
                <a:off x="769" y="1632"/>
                <a:ext cx="948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1200" b="1">
                    <a:solidFill>
                      <a:srgbClr val="9A0000"/>
                    </a:solidFill>
                  </a:rPr>
                  <a:t>Новосибирск</a:t>
                </a:r>
                <a:endParaRPr lang="ru-RU" altLang="ru-RU"/>
              </a:p>
            </p:txBody>
          </p:sp>
        </p:grpSp>
        <p:grpSp>
          <p:nvGrpSpPr>
            <p:cNvPr id="33821" name="Group 41"/>
            <p:cNvGrpSpPr>
              <a:grpSpLocks/>
            </p:cNvGrpSpPr>
            <p:nvPr/>
          </p:nvGrpSpPr>
          <p:grpSpPr bwMode="auto">
            <a:xfrm>
              <a:off x="4041" y="11919"/>
              <a:ext cx="1129" cy="533"/>
              <a:chOff x="672" y="1632"/>
              <a:chExt cx="606" cy="284"/>
            </a:xfrm>
          </p:grpSpPr>
          <p:sp>
            <p:nvSpPr>
              <p:cNvPr id="33860" name="AutoShape 42"/>
              <p:cNvSpPr>
                <a:spLocks noChangeArrowheads="1"/>
              </p:cNvSpPr>
              <p:nvPr/>
            </p:nvSpPr>
            <p:spPr bwMode="auto">
              <a:xfrm>
                <a:off x="672" y="1728"/>
                <a:ext cx="96" cy="96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3861" name="Text Box 43"/>
              <p:cNvSpPr txBox="1">
                <a:spLocks noChangeArrowheads="1"/>
              </p:cNvSpPr>
              <p:nvPr/>
            </p:nvSpPr>
            <p:spPr bwMode="auto">
              <a:xfrm>
                <a:off x="770" y="1632"/>
                <a:ext cx="508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1200" b="1">
                    <a:solidFill>
                      <a:srgbClr val="9A0000"/>
                    </a:solidFill>
                  </a:rPr>
                  <a:t>Омск</a:t>
                </a:r>
                <a:endParaRPr lang="ru-RU" altLang="ru-RU"/>
              </a:p>
            </p:txBody>
          </p:sp>
        </p:grpSp>
        <p:grpSp>
          <p:nvGrpSpPr>
            <p:cNvPr id="33822" name="Group 44"/>
            <p:cNvGrpSpPr>
              <a:grpSpLocks/>
            </p:cNvGrpSpPr>
            <p:nvPr/>
          </p:nvGrpSpPr>
          <p:grpSpPr bwMode="auto">
            <a:xfrm>
              <a:off x="3501" y="11379"/>
              <a:ext cx="2246" cy="533"/>
              <a:chOff x="672" y="1632"/>
              <a:chExt cx="904" cy="284"/>
            </a:xfrm>
          </p:grpSpPr>
          <p:sp>
            <p:nvSpPr>
              <p:cNvPr id="33858" name="AutoShape 45"/>
              <p:cNvSpPr>
                <a:spLocks noChangeArrowheads="1"/>
              </p:cNvSpPr>
              <p:nvPr/>
            </p:nvSpPr>
            <p:spPr bwMode="auto">
              <a:xfrm>
                <a:off x="672" y="1728"/>
                <a:ext cx="96" cy="96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3859" name="Text Box 46"/>
              <p:cNvSpPr txBox="1">
                <a:spLocks noChangeArrowheads="1"/>
              </p:cNvSpPr>
              <p:nvPr/>
            </p:nvSpPr>
            <p:spPr bwMode="auto">
              <a:xfrm>
                <a:off x="770" y="1632"/>
                <a:ext cx="806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1200" b="1">
                    <a:solidFill>
                      <a:srgbClr val="9A0000"/>
                    </a:solidFill>
                  </a:rPr>
                  <a:t>Екатеринбург</a:t>
                </a:r>
                <a:endParaRPr lang="ru-RU" altLang="ru-RU"/>
              </a:p>
            </p:txBody>
          </p:sp>
        </p:grpSp>
        <p:grpSp>
          <p:nvGrpSpPr>
            <p:cNvPr id="33823" name="Group 47"/>
            <p:cNvGrpSpPr>
              <a:grpSpLocks/>
            </p:cNvGrpSpPr>
            <p:nvPr/>
          </p:nvGrpSpPr>
          <p:grpSpPr bwMode="auto">
            <a:xfrm>
              <a:off x="1881" y="11558"/>
              <a:ext cx="1815" cy="532"/>
              <a:chOff x="672" y="1632"/>
              <a:chExt cx="877" cy="284"/>
            </a:xfrm>
          </p:grpSpPr>
          <p:sp>
            <p:nvSpPr>
              <p:cNvPr id="33856" name="AutoShape 48"/>
              <p:cNvSpPr>
                <a:spLocks noChangeArrowheads="1"/>
              </p:cNvSpPr>
              <p:nvPr/>
            </p:nvSpPr>
            <p:spPr bwMode="auto">
              <a:xfrm>
                <a:off x="672" y="1728"/>
                <a:ext cx="96" cy="96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3857" name="Text Box 49"/>
              <p:cNvSpPr txBox="1">
                <a:spLocks noChangeArrowheads="1"/>
              </p:cNvSpPr>
              <p:nvPr/>
            </p:nvSpPr>
            <p:spPr bwMode="auto">
              <a:xfrm>
                <a:off x="767" y="1632"/>
                <a:ext cx="782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1200" b="1">
                    <a:solidFill>
                      <a:srgbClr val="9A0000"/>
                    </a:solidFill>
                  </a:rPr>
                  <a:t>Астрахань</a:t>
                </a:r>
                <a:endParaRPr lang="ru-RU" altLang="ru-RU"/>
              </a:p>
            </p:txBody>
          </p:sp>
        </p:grpSp>
        <p:grpSp>
          <p:nvGrpSpPr>
            <p:cNvPr id="33824" name="Group 50"/>
            <p:cNvGrpSpPr>
              <a:grpSpLocks/>
            </p:cNvGrpSpPr>
            <p:nvPr/>
          </p:nvGrpSpPr>
          <p:grpSpPr bwMode="auto">
            <a:xfrm>
              <a:off x="2241" y="11200"/>
              <a:ext cx="1440" cy="533"/>
              <a:chOff x="672" y="1632"/>
              <a:chExt cx="696" cy="284"/>
            </a:xfrm>
          </p:grpSpPr>
          <p:sp>
            <p:nvSpPr>
              <p:cNvPr id="33854" name="AutoShape 51"/>
              <p:cNvSpPr>
                <a:spLocks noChangeArrowheads="1"/>
              </p:cNvSpPr>
              <p:nvPr/>
            </p:nvSpPr>
            <p:spPr bwMode="auto">
              <a:xfrm>
                <a:off x="672" y="1728"/>
                <a:ext cx="96" cy="96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3855" name="Text Box 52"/>
              <p:cNvSpPr txBox="1">
                <a:spLocks noChangeArrowheads="1"/>
              </p:cNvSpPr>
              <p:nvPr/>
            </p:nvSpPr>
            <p:spPr bwMode="auto">
              <a:xfrm>
                <a:off x="769" y="1632"/>
                <a:ext cx="599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1200" b="1">
                    <a:solidFill>
                      <a:srgbClr val="9A0000"/>
                    </a:solidFill>
                  </a:rPr>
                  <a:t>Самара</a:t>
                </a:r>
                <a:endParaRPr lang="ru-RU" altLang="ru-RU"/>
              </a:p>
            </p:txBody>
          </p:sp>
        </p:grpSp>
        <p:grpSp>
          <p:nvGrpSpPr>
            <p:cNvPr id="33825" name="Group 53"/>
            <p:cNvGrpSpPr>
              <a:grpSpLocks/>
            </p:cNvGrpSpPr>
            <p:nvPr/>
          </p:nvGrpSpPr>
          <p:grpSpPr bwMode="auto">
            <a:xfrm>
              <a:off x="2781" y="10660"/>
              <a:ext cx="1982" cy="533"/>
              <a:chOff x="672" y="1632"/>
              <a:chExt cx="871" cy="284"/>
            </a:xfrm>
          </p:grpSpPr>
          <p:sp>
            <p:nvSpPr>
              <p:cNvPr id="33852" name="AutoShape 54"/>
              <p:cNvSpPr>
                <a:spLocks noChangeArrowheads="1"/>
              </p:cNvSpPr>
              <p:nvPr/>
            </p:nvSpPr>
            <p:spPr bwMode="auto">
              <a:xfrm>
                <a:off x="672" y="1728"/>
                <a:ext cx="96" cy="96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3853" name="Text Box 55"/>
              <p:cNvSpPr txBox="1">
                <a:spLocks noChangeArrowheads="1"/>
              </p:cNvSpPr>
              <p:nvPr/>
            </p:nvSpPr>
            <p:spPr bwMode="auto">
              <a:xfrm>
                <a:off x="767" y="1632"/>
                <a:ext cx="776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1200" b="1">
                    <a:solidFill>
                      <a:srgbClr val="9A0000"/>
                    </a:solidFill>
                  </a:rPr>
                  <a:t>Н.Новгород</a:t>
                </a:r>
                <a:endParaRPr lang="ru-RU" altLang="ru-RU"/>
              </a:p>
            </p:txBody>
          </p:sp>
        </p:grpSp>
        <p:grpSp>
          <p:nvGrpSpPr>
            <p:cNvPr id="33826" name="Group 56"/>
            <p:cNvGrpSpPr>
              <a:grpSpLocks/>
            </p:cNvGrpSpPr>
            <p:nvPr/>
          </p:nvGrpSpPr>
          <p:grpSpPr bwMode="auto">
            <a:xfrm>
              <a:off x="2420" y="9398"/>
              <a:ext cx="2053" cy="532"/>
              <a:chOff x="672" y="1632"/>
              <a:chExt cx="902" cy="284"/>
            </a:xfrm>
          </p:grpSpPr>
          <p:sp>
            <p:nvSpPr>
              <p:cNvPr id="33850" name="AutoShape 57"/>
              <p:cNvSpPr>
                <a:spLocks noChangeArrowheads="1"/>
              </p:cNvSpPr>
              <p:nvPr/>
            </p:nvSpPr>
            <p:spPr bwMode="auto">
              <a:xfrm>
                <a:off x="672" y="1728"/>
                <a:ext cx="96" cy="96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3851" name="Text Box 58"/>
              <p:cNvSpPr txBox="1">
                <a:spLocks noChangeArrowheads="1"/>
              </p:cNvSpPr>
              <p:nvPr/>
            </p:nvSpPr>
            <p:spPr bwMode="auto">
              <a:xfrm>
                <a:off x="769" y="1632"/>
                <a:ext cx="805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1200" b="1">
                    <a:solidFill>
                      <a:srgbClr val="9A0000"/>
                    </a:solidFill>
                  </a:rPr>
                  <a:t>С.Петербург</a:t>
                </a:r>
                <a:endParaRPr lang="ru-RU" altLang="ru-RU"/>
              </a:p>
            </p:txBody>
          </p:sp>
        </p:grpSp>
        <p:grpSp>
          <p:nvGrpSpPr>
            <p:cNvPr id="33827" name="Group 59"/>
            <p:cNvGrpSpPr>
              <a:grpSpLocks/>
            </p:cNvGrpSpPr>
            <p:nvPr/>
          </p:nvGrpSpPr>
          <p:grpSpPr bwMode="auto">
            <a:xfrm>
              <a:off x="621" y="10839"/>
              <a:ext cx="1402" cy="532"/>
              <a:chOff x="672" y="1632"/>
              <a:chExt cx="678" cy="283"/>
            </a:xfrm>
          </p:grpSpPr>
          <p:sp>
            <p:nvSpPr>
              <p:cNvPr id="33848" name="AutoShape 60"/>
              <p:cNvSpPr>
                <a:spLocks noChangeArrowheads="1"/>
              </p:cNvSpPr>
              <p:nvPr/>
            </p:nvSpPr>
            <p:spPr bwMode="auto">
              <a:xfrm>
                <a:off x="672" y="1728"/>
                <a:ext cx="96" cy="96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3849" name="Text Box 61"/>
              <p:cNvSpPr txBox="1">
                <a:spLocks noChangeArrowheads="1"/>
              </p:cNvSpPr>
              <p:nvPr/>
            </p:nvSpPr>
            <p:spPr bwMode="auto">
              <a:xfrm>
                <a:off x="767" y="1632"/>
                <a:ext cx="583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1200" b="1">
                    <a:solidFill>
                      <a:srgbClr val="9A0000"/>
                    </a:solidFill>
                  </a:rPr>
                  <a:t>Италия</a:t>
                </a:r>
                <a:endParaRPr lang="ru-RU" altLang="ru-RU"/>
              </a:p>
            </p:txBody>
          </p:sp>
        </p:grpSp>
        <p:grpSp>
          <p:nvGrpSpPr>
            <p:cNvPr id="33828" name="Group 62"/>
            <p:cNvGrpSpPr>
              <a:grpSpLocks/>
            </p:cNvGrpSpPr>
            <p:nvPr/>
          </p:nvGrpSpPr>
          <p:grpSpPr bwMode="auto">
            <a:xfrm>
              <a:off x="441" y="10120"/>
              <a:ext cx="1695" cy="533"/>
              <a:chOff x="672" y="1632"/>
              <a:chExt cx="819" cy="284"/>
            </a:xfrm>
          </p:grpSpPr>
          <p:sp>
            <p:nvSpPr>
              <p:cNvPr id="33846" name="AutoShape 63"/>
              <p:cNvSpPr>
                <a:spLocks noChangeArrowheads="1"/>
              </p:cNvSpPr>
              <p:nvPr/>
            </p:nvSpPr>
            <p:spPr bwMode="auto">
              <a:xfrm>
                <a:off x="672" y="1728"/>
                <a:ext cx="96" cy="96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3847" name="Text Box 64"/>
              <p:cNvSpPr txBox="1">
                <a:spLocks noChangeArrowheads="1"/>
              </p:cNvSpPr>
              <p:nvPr/>
            </p:nvSpPr>
            <p:spPr bwMode="auto">
              <a:xfrm>
                <a:off x="769" y="1632"/>
                <a:ext cx="722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1200" b="1">
                    <a:solidFill>
                      <a:srgbClr val="9A0000"/>
                    </a:solidFill>
                  </a:rPr>
                  <a:t>Германия</a:t>
                </a:r>
                <a:endParaRPr lang="ru-RU" altLang="ru-RU"/>
              </a:p>
            </p:txBody>
          </p:sp>
        </p:grpSp>
        <p:sp>
          <p:nvSpPr>
            <p:cNvPr id="33829" name="Line 65"/>
            <p:cNvSpPr>
              <a:spLocks noChangeShapeType="1"/>
            </p:cNvSpPr>
            <p:nvPr/>
          </p:nvSpPr>
          <p:spPr bwMode="auto">
            <a:xfrm flipV="1">
              <a:off x="6741" y="12619"/>
              <a:ext cx="1080" cy="540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30" name="Line 66"/>
            <p:cNvSpPr>
              <a:spLocks noChangeShapeType="1"/>
            </p:cNvSpPr>
            <p:nvPr/>
          </p:nvSpPr>
          <p:spPr bwMode="auto">
            <a:xfrm flipH="1" flipV="1">
              <a:off x="8001" y="12619"/>
              <a:ext cx="1260" cy="180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31" name="Line 67"/>
            <p:cNvSpPr>
              <a:spLocks noChangeShapeType="1"/>
            </p:cNvSpPr>
            <p:nvPr/>
          </p:nvSpPr>
          <p:spPr bwMode="auto">
            <a:xfrm flipV="1">
              <a:off x="9441" y="12982"/>
              <a:ext cx="0" cy="360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32" name="Line 68"/>
            <p:cNvSpPr>
              <a:spLocks noChangeShapeType="1"/>
            </p:cNvSpPr>
            <p:nvPr/>
          </p:nvSpPr>
          <p:spPr bwMode="auto">
            <a:xfrm flipH="1" flipV="1">
              <a:off x="5301" y="12262"/>
              <a:ext cx="1260" cy="900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33" name="Line 69"/>
            <p:cNvSpPr>
              <a:spLocks noChangeShapeType="1"/>
            </p:cNvSpPr>
            <p:nvPr/>
          </p:nvSpPr>
          <p:spPr bwMode="auto">
            <a:xfrm flipH="1">
              <a:off x="4218" y="12262"/>
              <a:ext cx="900" cy="0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34" name="Line 70"/>
            <p:cNvSpPr>
              <a:spLocks noChangeShapeType="1"/>
            </p:cNvSpPr>
            <p:nvPr/>
          </p:nvSpPr>
          <p:spPr bwMode="auto">
            <a:xfrm flipH="1" flipV="1">
              <a:off x="3681" y="11722"/>
              <a:ext cx="360" cy="360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35" name="Line 71"/>
            <p:cNvSpPr>
              <a:spLocks noChangeShapeType="1"/>
            </p:cNvSpPr>
            <p:nvPr/>
          </p:nvSpPr>
          <p:spPr bwMode="auto">
            <a:xfrm flipH="1">
              <a:off x="2421" y="11542"/>
              <a:ext cx="1080" cy="0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36" name="Line 72"/>
            <p:cNvSpPr>
              <a:spLocks noChangeShapeType="1"/>
            </p:cNvSpPr>
            <p:nvPr/>
          </p:nvSpPr>
          <p:spPr bwMode="auto">
            <a:xfrm flipH="1" flipV="1">
              <a:off x="2961" y="11002"/>
              <a:ext cx="540" cy="54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37" name="Line 73"/>
            <p:cNvSpPr>
              <a:spLocks noChangeShapeType="1"/>
            </p:cNvSpPr>
            <p:nvPr/>
          </p:nvSpPr>
          <p:spPr bwMode="auto">
            <a:xfrm flipH="1">
              <a:off x="2058" y="10822"/>
              <a:ext cx="720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38" name="Line 74"/>
            <p:cNvSpPr>
              <a:spLocks noChangeShapeType="1"/>
            </p:cNvSpPr>
            <p:nvPr/>
          </p:nvSpPr>
          <p:spPr bwMode="auto">
            <a:xfrm flipH="1" flipV="1">
              <a:off x="624" y="10465"/>
              <a:ext cx="1260" cy="18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39" name="Line 75"/>
            <p:cNvSpPr>
              <a:spLocks noChangeShapeType="1"/>
            </p:cNvSpPr>
            <p:nvPr/>
          </p:nvSpPr>
          <p:spPr bwMode="auto">
            <a:xfrm flipH="1" flipV="1">
              <a:off x="801" y="11179"/>
              <a:ext cx="1440" cy="18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40" name="Line 76"/>
            <p:cNvSpPr>
              <a:spLocks noChangeShapeType="1"/>
            </p:cNvSpPr>
            <p:nvPr/>
          </p:nvSpPr>
          <p:spPr bwMode="auto">
            <a:xfrm flipV="1">
              <a:off x="2058" y="11542"/>
              <a:ext cx="180" cy="180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41" name="Line 77"/>
            <p:cNvSpPr>
              <a:spLocks noChangeShapeType="1"/>
            </p:cNvSpPr>
            <p:nvPr/>
          </p:nvSpPr>
          <p:spPr bwMode="auto">
            <a:xfrm flipV="1">
              <a:off x="2421" y="11002"/>
              <a:ext cx="360" cy="360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42" name="Line 78"/>
            <p:cNvSpPr>
              <a:spLocks noChangeShapeType="1"/>
            </p:cNvSpPr>
            <p:nvPr/>
          </p:nvSpPr>
          <p:spPr bwMode="auto">
            <a:xfrm flipH="1" flipV="1">
              <a:off x="2601" y="9745"/>
              <a:ext cx="360" cy="1080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3843" name="Group 79"/>
            <p:cNvGrpSpPr>
              <a:grpSpLocks/>
            </p:cNvGrpSpPr>
            <p:nvPr/>
          </p:nvGrpSpPr>
          <p:grpSpPr bwMode="auto">
            <a:xfrm>
              <a:off x="1881" y="10464"/>
              <a:ext cx="1413" cy="533"/>
              <a:chOff x="672" y="1632"/>
              <a:chExt cx="683" cy="284"/>
            </a:xfrm>
          </p:grpSpPr>
          <p:sp>
            <p:nvSpPr>
              <p:cNvPr id="33844" name="AutoShape 80"/>
              <p:cNvSpPr>
                <a:spLocks noChangeArrowheads="1"/>
              </p:cNvSpPr>
              <p:nvPr/>
            </p:nvSpPr>
            <p:spPr bwMode="auto">
              <a:xfrm>
                <a:off x="672" y="1728"/>
                <a:ext cx="96" cy="96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3845" name="Text Box 81"/>
              <p:cNvSpPr txBox="1">
                <a:spLocks noChangeArrowheads="1"/>
              </p:cNvSpPr>
              <p:nvPr/>
            </p:nvSpPr>
            <p:spPr bwMode="auto">
              <a:xfrm>
                <a:off x="767" y="1632"/>
                <a:ext cx="588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1200" b="1">
                    <a:solidFill>
                      <a:srgbClr val="9A0000"/>
                    </a:solidFill>
                  </a:rPr>
                  <a:t>Москва</a:t>
                </a:r>
                <a:endParaRPr lang="ru-RU" altLang="ru-RU"/>
              </a:p>
            </p:txBody>
          </p:sp>
        </p:grpSp>
      </p:grpSp>
      <p:sp>
        <p:nvSpPr>
          <p:cNvPr id="33813" name="Rectangle 83"/>
          <p:cNvSpPr>
            <a:spLocks noChangeArrowheads="1"/>
          </p:cNvSpPr>
          <p:nvPr/>
        </p:nvSpPr>
        <p:spPr bwMode="auto">
          <a:xfrm>
            <a:off x="0" y="16446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3814" name="Rectangle 84"/>
          <p:cNvSpPr>
            <a:spLocks noChangeArrowheads="1"/>
          </p:cNvSpPr>
          <p:nvPr/>
        </p:nvSpPr>
        <p:spPr bwMode="auto">
          <a:xfrm>
            <a:off x="6443663" y="1412875"/>
            <a:ext cx="2700337" cy="1427163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20000"/>
              </a:spcBef>
            </a:pPr>
            <a:r>
              <a:rPr lang="ru-RU" altLang="ru-RU" sz="1200" b="1" dirty="0"/>
              <a:t>Проект не может быть реализован без концепции развития </a:t>
            </a:r>
            <a:r>
              <a:rPr lang="ru-RU" altLang="ru-RU" sz="1200" b="1" dirty="0" smtClean="0"/>
              <a:t>транспортно</a:t>
            </a:r>
            <a:r>
              <a:rPr lang="ru-RU" altLang="ru-RU" sz="1200" b="1" dirty="0"/>
              <a:t>-</a:t>
            </a:r>
            <a:r>
              <a:rPr lang="ru-RU" altLang="ru-RU" sz="1200" b="1" dirty="0" smtClean="0"/>
              <a:t>логистической </a:t>
            </a:r>
            <a:r>
              <a:rPr lang="ru-RU" altLang="ru-RU" sz="1200" b="1" dirty="0"/>
              <a:t>системы Свердловской области. </a:t>
            </a:r>
          </a:p>
        </p:txBody>
      </p:sp>
    </p:spTree>
    <p:extLst>
      <p:ext uri="{BB962C8B-B14F-4D97-AF65-F5344CB8AC3E}">
        <p14:creationId xmlns:p14="http://schemas.microsoft.com/office/powerpoint/2010/main" val="81545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Цель проекта</a:t>
            </a:r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ru-RU" sz="2800" i="1" dirty="0" smtClean="0">
                <a:latin typeface="Tahoma" pitchFamily="34" charset="0"/>
                <a:cs typeface="Tahoma" pitchFamily="34" charset="0"/>
              </a:rPr>
              <a:t>	</a:t>
            </a:r>
            <a:r>
              <a:rPr lang="ru-RU" altLang="ru-RU" b="1" dirty="0" smtClean="0">
                <a:latin typeface="Tahoma" pitchFamily="34" charset="0"/>
                <a:cs typeface="Tahoma" pitchFamily="34" charset="0"/>
              </a:rPr>
              <a:t>Создание в Екатеринбургской агломерации современного транспортно – логистического распределительного центра, создание условий для  обслуживания увеличивающегося </a:t>
            </a:r>
            <a:r>
              <a:rPr lang="ru-RU" altLang="ru-RU" b="1" dirty="0" err="1" smtClean="0">
                <a:latin typeface="Tahoma" pitchFamily="34" charset="0"/>
                <a:cs typeface="Tahoma" pitchFamily="34" charset="0"/>
              </a:rPr>
              <a:t>товаро</a:t>
            </a:r>
            <a:r>
              <a:rPr lang="ru-RU" altLang="ru-RU" b="1" dirty="0">
                <a:latin typeface="Tahoma" pitchFamily="34" charset="0"/>
                <a:cs typeface="Tahoma" pitchFamily="34" charset="0"/>
              </a:rPr>
              <a:t>-</a:t>
            </a:r>
            <a:r>
              <a:rPr lang="ru-RU" altLang="ru-RU" b="1" dirty="0" smtClean="0">
                <a:latin typeface="Tahoma" pitchFamily="34" charset="0"/>
                <a:cs typeface="Tahoma" pitchFamily="34" charset="0"/>
              </a:rPr>
              <a:t> и пассажиропотока, превращение логистики в одну из специализаций города.</a:t>
            </a:r>
          </a:p>
        </p:txBody>
      </p:sp>
    </p:spTree>
    <p:extLst>
      <p:ext uri="{BB962C8B-B14F-4D97-AF65-F5344CB8AC3E}">
        <p14:creationId xmlns:p14="http://schemas.microsoft.com/office/powerpoint/2010/main" val="22890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Задачи стратегического проекта</a:t>
            </a:r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500063" y="1285875"/>
            <a:ext cx="8229600" cy="5167313"/>
          </a:xfrm>
        </p:spPr>
        <p:txBody>
          <a:bodyPr/>
          <a:lstStyle/>
          <a:p>
            <a:pPr marL="514350" indent="-514350">
              <a:buFont typeface="Arial" charset="0"/>
              <a:buAutoNum type="arabicPeriod"/>
            </a:pPr>
            <a:endParaRPr lang="ru-RU" altLang="ru-RU" b="1" i="1" dirty="0" smtClean="0">
              <a:latin typeface="Tahoma" pitchFamily="34" charset="0"/>
              <a:cs typeface="Tahoma" pitchFamily="34" charset="0"/>
            </a:endParaRPr>
          </a:p>
          <a:p>
            <a:pPr marL="514350" indent="-514350">
              <a:buFont typeface="Arial" charset="0"/>
              <a:buAutoNum type="arabicPeriod"/>
            </a:pPr>
            <a:r>
              <a:rPr lang="ru-RU" altLang="ru-RU" b="1" i="1" dirty="0" smtClean="0">
                <a:latin typeface="Tahoma" pitchFamily="34" charset="0"/>
                <a:cs typeface="Tahoma" pitchFamily="34" charset="0"/>
              </a:rPr>
              <a:t>Использование различных форм и механизмов государственно – частного партнерства, организация межведомственного взаимодействия при формировании в Екатеринбурге </a:t>
            </a:r>
            <a:r>
              <a:rPr lang="ru-RU" altLang="ru-RU" b="1" i="1" dirty="0" err="1" smtClean="0">
                <a:latin typeface="Tahoma" pitchFamily="34" charset="0"/>
                <a:cs typeface="Tahoma" pitchFamily="34" charset="0"/>
              </a:rPr>
              <a:t>торгово</a:t>
            </a:r>
            <a:r>
              <a:rPr lang="ru-RU" altLang="ru-RU" b="1" i="1" dirty="0" smtClean="0">
                <a:latin typeface="Tahoma" pitchFamily="34" charset="0"/>
                <a:cs typeface="Tahoma" pitchFamily="34" charset="0"/>
              </a:rPr>
              <a:t>–транспортного центра.</a:t>
            </a:r>
          </a:p>
        </p:txBody>
      </p:sp>
    </p:spTree>
    <p:extLst>
      <p:ext uri="{BB962C8B-B14F-4D97-AF65-F5344CB8AC3E}">
        <p14:creationId xmlns:p14="http://schemas.microsoft.com/office/powerpoint/2010/main" val="59503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FF0000"/>
                </a:solidFill>
              </a:rPr>
              <a:t>Задачи стратегического проекта</a:t>
            </a:r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500063" y="1196752"/>
            <a:ext cx="8229600" cy="5328592"/>
          </a:xfrm>
        </p:spPr>
        <p:txBody>
          <a:bodyPr/>
          <a:lstStyle/>
          <a:p>
            <a:pPr marL="514350" indent="-514350">
              <a:buFont typeface="Arial" charset="0"/>
              <a:buNone/>
            </a:pPr>
            <a:r>
              <a:rPr lang="ru-RU" altLang="ru-RU" sz="2800" b="1" i="1" dirty="0" smtClean="0">
                <a:latin typeface="Tahoma" pitchFamily="34" charset="0"/>
                <a:cs typeface="Tahoma" pitchFamily="34" charset="0"/>
              </a:rPr>
              <a:t>2. Координация мероприятий проекта с мероприятиями проектов, утвержденных Стратегическим планом развития города Екатеринбурга </a:t>
            </a:r>
            <a:r>
              <a:rPr lang="ru-RU" altLang="ru-RU" sz="2800" b="1" i="1" dirty="0" smtClean="0">
                <a:solidFill>
                  <a:schemeClr val="accent5"/>
                </a:solidFill>
                <a:latin typeface="Tahoma" pitchFamily="34" charset="0"/>
                <a:cs typeface="Tahoma" pitchFamily="34" charset="0"/>
              </a:rPr>
              <a:t>«Екатеринбург – промышленный инновационный центр», «Повышение инвестиционной привлекательности города».</a:t>
            </a:r>
          </a:p>
          <a:p>
            <a:pPr marL="514350" indent="-514350">
              <a:buFont typeface="Arial" charset="0"/>
              <a:buNone/>
            </a:pPr>
            <a:r>
              <a:rPr lang="ru-RU" altLang="ru-RU" sz="2800" b="1" i="1" dirty="0" smtClean="0">
                <a:latin typeface="Tahoma" pitchFamily="34" charset="0"/>
                <a:cs typeface="Tahoma" pitchFamily="34" charset="0"/>
              </a:rPr>
              <a:t>Самое главное- </a:t>
            </a:r>
            <a:r>
              <a:rPr lang="ru-RU" altLang="ru-RU" sz="2800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координация с концепцией развития транспортно–логистической системы Свердловской области.</a:t>
            </a:r>
          </a:p>
          <a:p>
            <a:pPr marL="514350" indent="-514350">
              <a:buFont typeface="Arial" charset="0"/>
              <a:buNone/>
            </a:pPr>
            <a:endParaRPr lang="ru-RU" altLang="ru-RU" sz="2400" i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514350" indent="-514350">
              <a:buFont typeface="Arial" charset="0"/>
              <a:buNone/>
            </a:pPr>
            <a:endParaRPr lang="ru-RU" altLang="ru-RU" sz="2400" i="1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93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821644" cy="10801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работников организаций торговли и общественного питания по муниципальному образованию «город Екатеринбург»</a:t>
            </a:r>
            <a:br>
              <a:rPr lang="ru-RU" sz="2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январь – декабрь 2014 года (</a:t>
            </a:r>
            <a:r>
              <a:rPr lang="ru-RU" sz="20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000" b="1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4130207"/>
              </p:ext>
            </p:extLst>
          </p:nvPr>
        </p:nvGraphicFramePr>
        <p:xfrm>
          <a:off x="285720" y="1556792"/>
          <a:ext cx="864399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728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rgbClr val="FF0000"/>
                </a:solidFill>
              </a:rPr>
              <a:t>ЗАДАЧИ стратегического проекта</a:t>
            </a:r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357812"/>
          </a:xfrm>
        </p:spPr>
        <p:txBody>
          <a:bodyPr/>
          <a:lstStyle/>
          <a:p>
            <a:pPr marL="0" indent="0">
              <a:buNone/>
            </a:pPr>
            <a:endParaRPr lang="ru-RU" altLang="ru-RU" sz="2400" i="1" dirty="0" smtClean="0"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r>
              <a:rPr lang="ru-RU" altLang="ru-RU" sz="2400" b="1" i="1" dirty="0" smtClean="0">
                <a:latin typeface="Tahoma" pitchFamily="34" charset="0"/>
                <a:cs typeface="Tahoma" pitchFamily="34" charset="0"/>
              </a:rPr>
              <a:t>3. Реализации  проекта Евро- Азиатского международного транспортно- логистического центра, как головного объекта </a:t>
            </a:r>
            <a:r>
              <a:rPr lang="ru-RU" altLang="ru-RU" sz="2400" b="1" i="1" dirty="0" err="1" smtClean="0">
                <a:latin typeface="Tahoma" pitchFamily="34" charset="0"/>
                <a:cs typeface="Tahoma" pitchFamily="34" charset="0"/>
              </a:rPr>
              <a:t>транспортно</a:t>
            </a:r>
            <a:r>
              <a:rPr lang="ru-RU" altLang="ru-RU" sz="2400" b="1" i="1" dirty="0" smtClean="0">
                <a:latin typeface="Tahoma" pitchFamily="34" charset="0"/>
                <a:cs typeface="Tahoma" pitchFamily="34" charset="0"/>
              </a:rPr>
              <a:t> – логистической системы области.</a:t>
            </a:r>
          </a:p>
          <a:p>
            <a:pPr marL="0" indent="0" algn="just">
              <a:buNone/>
            </a:pPr>
            <a:endParaRPr lang="ru-RU" altLang="ru-RU" sz="2400" b="1" i="1" dirty="0" smtClean="0"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r>
              <a:rPr lang="ru-RU" altLang="ru-RU" sz="2400" b="1" i="1" dirty="0">
                <a:latin typeface="Tahoma" pitchFamily="34" charset="0"/>
                <a:cs typeface="Tahoma" pitchFamily="34" charset="0"/>
              </a:rPr>
              <a:t>4</a:t>
            </a:r>
            <a:r>
              <a:rPr lang="ru-RU" altLang="ru-RU" sz="2400" b="1" i="1" dirty="0" smtClean="0">
                <a:latin typeface="Tahoma" pitchFamily="34" charset="0"/>
                <a:cs typeface="Tahoma" pitchFamily="34" charset="0"/>
              </a:rPr>
              <a:t>. Создание региональных логистических центров и реализация проектов локальных логистических центров, направленных на обеспечение системы распределительных центров в системах оптовой и розничной торговли.</a:t>
            </a:r>
          </a:p>
          <a:p>
            <a:pPr marL="0" indent="0">
              <a:buNone/>
            </a:pPr>
            <a:endParaRPr lang="ru-RU" altLang="ru-RU" sz="2800" b="1" i="1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altLang="ru-RU" dirty="0" smtClean="0"/>
          </a:p>
          <a:p>
            <a:pPr>
              <a:buFont typeface="Wingdings" pitchFamily="2" charset="2"/>
              <a:buChar char="Ø"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39867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dirty="0">
                <a:solidFill>
                  <a:srgbClr val="FF0000"/>
                </a:solidFill>
              </a:rPr>
              <a:t>ЗАДАЧИ стратегического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ru-RU" altLang="ru-RU" sz="2400" i="1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0" lvl="0" indent="0" algn="just">
              <a:buNone/>
            </a:pPr>
            <a:r>
              <a:rPr lang="ru-RU" altLang="ru-RU" sz="2800" b="1" i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5. </a:t>
            </a:r>
            <a:r>
              <a:rPr lang="ru-RU" altLang="ru-RU" sz="2800" b="1" i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Построение эффективной системы распределения, обеспечивающей снижение логистических  издержек в себестоимости продукции и в цене товаров</a:t>
            </a:r>
            <a:r>
              <a:rPr lang="ru-RU" altLang="ru-RU" sz="2800" b="1" i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 marL="0" lvl="0" indent="0" algn="just">
              <a:buNone/>
            </a:pPr>
            <a:endParaRPr lang="ru-RU" altLang="ru-RU" sz="2800" b="1" i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0" lvl="0" indent="0" algn="just">
              <a:buNone/>
            </a:pPr>
            <a:r>
              <a:rPr lang="ru-RU" altLang="ru-RU" sz="2800" b="1" i="1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6. </a:t>
            </a:r>
            <a:r>
              <a:rPr lang="ru-RU" altLang="ru-RU" sz="2800" b="1" i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Продвижение города Екатеринбурга на логистической карте страны и мира.</a:t>
            </a:r>
          </a:p>
          <a:p>
            <a:pPr algn="just"/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84068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Карта инвестиционных проектов </a:t>
            </a:r>
            <a:br>
              <a:rPr lang="ru-RU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складской недвижимости </a:t>
            </a:r>
            <a:br>
              <a:rPr lang="ru-RU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2015-2018 годы</a:t>
            </a:r>
            <a:endParaRPr lang="ru-RU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74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352928" cy="547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4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C00000"/>
                </a:solidFill>
              </a:rPr>
              <a:t>Перспективы развития логистики до 2020 года</a:t>
            </a:r>
          </a:p>
        </p:txBody>
      </p:sp>
      <p:sp>
        <p:nvSpPr>
          <p:cNvPr id="27651" name="Содержимое 6"/>
          <p:cNvSpPr>
            <a:spLocks noGrp="1"/>
          </p:cNvSpPr>
          <p:nvPr>
            <p:ph idx="1"/>
          </p:nvPr>
        </p:nvSpPr>
        <p:spPr>
          <a:xfrm>
            <a:off x="179388" y="908050"/>
            <a:ext cx="8713787" cy="59499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 соответствии со стратегическим планом развития города Екатеринбурга до 2020 года планируется развитие логистики в 7 логистических узлах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Район «Полеводство» (Чкаловский район);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Район Ново- Свердловской ТЭЦ (Кировский район). На 01.01.2015 в узле расположены 5 логистических терминалов, 1 холодильный терминал  и распределительный центр торговой сети «Монетка»;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Район птицефабрики, проект Группы компаний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Синара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и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Юнистор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(заявлено 52 000 кв. м., Октябрьский район);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Район ЕКАД (Октябрьский и Чкаловский районы) - на 01.01.2015  в данном узле расположен терминал «Чкаловский», 3 логистических компании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Юнилэнд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LB Logistic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«Гранит»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Развитие технопарка в районе станции Косулино (частично территория Кировского района от Ново-Свердловской ТЭЦ);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Проект инвестиционной компании «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по  дублеру Сибирского тракта (сторона Октябрьского района);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Контейнерный терминал ритейл парка «Докер» по улице Бахчиванджи.</a:t>
            </a:r>
          </a:p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7428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Box 11"/>
          <p:cNvSpPr txBox="1">
            <a:spLocks noChangeArrowheads="1"/>
          </p:cNvSpPr>
          <p:nvPr/>
        </p:nvSpPr>
        <p:spPr bwMode="auto">
          <a:xfrm>
            <a:off x="0" y="1125538"/>
            <a:ext cx="9144000" cy="3683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4"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b="1" dirty="0"/>
              <a:t> </a:t>
            </a:r>
            <a:r>
              <a:rPr lang="ru-RU" b="1" dirty="0"/>
              <a:t> </a:t>
            </a:r>
          </a:p>
        </p:txBody>
      </p:sp>
      <p:sp>
        <p:nvSpPr>
          <p:cNvPr id="11267" name="Прямоугольник 15"/>
          <p:cNvSpPr>
            <a:spLocks noChangeArrowheads="1"/>
          </p:cNvSpPr>
          <p:nvPr/>
        </p:nvSpPr>
        <p:spPr bwMode="auto">
          <a:xfrm>
            <a:off x="928688" y="6000750"/>
            <a:ext cx="3786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altLang="ru-RU" sz="1200">
                <a:solidFill>
                  <a:schemeClr val="bg1"/>
                </a:solidFill>
                <a:latin typeface="Arial" charset="0"/>
              </a:rPr>
              <a:t>Екатеринбург, ул. Дублер Сибирского тракта</a:t>
            </a:r>
          </a:p>
        </p:txBody>
      </p:sp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0" y="6519863"/>
            <a:ext cx="864393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altLang="ru-RU" sz="800">
                <a:solidFill>
                  <a:schemeClr val="bg1"/>
                </a:solidFill>
                <a:latin typeface="Arial" charset="0"/>
              </a:rPr>
              <a:t>Лого ПАРК</a:t>
            </a:r>
          </a:p>
          <a:p>
            <a:pPr algn="r" eaLnBrk="1" hangingPunct="1"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altLang="ru-RU" sz="800">
                <a:solidFill>
                  <a:schemeClr val="bg1"/>
                </a:solidFill>
                <a:latin typeface="Arial" charset="0"/>
              </a:rPr>
              <a:t>ул. Дублер Сибирского тракта</a:t>
            </a:r>
          </a:p>
        </p:txBody>
      </p:sp>
      <p:pic>
        <p:nvPicPr>
          <p:cNvPr id="11270" name="Picture 4" descr="http://www.sklad-man.ru/uploads/images/tlk%20tomili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4"/>
          <a:stretch>
            <a:fillRect/>
          </a:stretch>
        </p:blipFill>
        <p:spPr bwMode="auto">
          <a:xfrm>
            <a:off x="14287" y="1978025"/>
            <a:ext cx="455771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6" descr="http://www.vitrina71.ru/images/dscf81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" r="20593"/>
          <a:stretch>
            <a:fillRect/>
          </a:stretch>
        </p:blipFill>
        <p:spPr bwMode="auto">
          <a:xfrm>
            <a:off x="4643438" y="1700213"/>
            <a:ext cx="45005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r>
              <a:rPr lang="ru-RU" altLang="ru-RU" sz="2400" dirty="0" smtClean="0">
                <a:solidFill>
                  <a:srgbClr val="C00000"/>
                </a:solidFill>
              </a:rPr>
              <a:t>Строительство складского комплекса Класса «А» </a:t>
            </a:r>
            <a:br>
              <a:rPr lang="ru-RU" altLang="ru-RU" sz="2400" dirty="0" smtClean="0">
                <a:solidFill>
                  <a:srgbClr val="C00000"/>
                </a:solidFill>
              </a:rPr>
            </a:br>
            <a:r>
              <a:rPr lang="ru-RU" altLang="ru-RU" sz="2400" dirty="0" smtClean="0">
                <a:solidFill>
                  <a:srgbClr val="C00000"/>
                </a:solidFill>
              </a:rPr>
              <a:t>дублер Сибирского тракта. Площадь объекта 167 000 кв.м</a:t>
            </a:r>
            <a:br>
              <a:rPr lang="ru-RU" altLang="ru-RU" sz="2400" dirty="0" smtClean="0">
                <a:solidFill>
                  <a:srgbClr val="C00000"/>
                </a:solidFill>
              </a:rPr>
            </a:br>
            <a:r>
              <a:rPr lang="ru-RU" altLang="ru-RU" sz="2400" dirty="0" smtClean="0">
                <a:solidFill>
                  <a:srgbClr val="C00000"/>
                </a:solidFill>
              </a:rPr>
              <a:t>Компания </a:t>
            </a:r>
            <a:r>
              <a:rPr lang="en-US" altLang="ru-RU" sz="2400" dirty="0" smtClean="0">
                <a:solidFill>
                  <a:srgbClr val="C00000"/>
                </a:solidFill>
              </a:rPr>
              <a:t>RED</a:t>
            </a:r>
            <a:endParaRPr lang="ru-RU" alt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528540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47700"/>
          </a:xfrm>
        </p:spPr>
        <p:txBody>
          <a:bodyPr/>
          <a:lstStyle/>
          <a:p>
            <a:r>
              <a:rPr lang="ru-RU" alt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«Полеводство»</a:t>
            </a:r>
          </a:p>
        </p:txBody>
      </p:sp>
      <p:sp>
        <p:nvSpPr>
          <p:cNvPr id="12291" name="Содержимое 3"/>
          <p:cNvSpPr>
            <a:spLocks noGrp="1"/>
          </p:cNvSpPr>
          <p:nvPr>
            <p:ph sz="half" idx="2"/>
          </p:nvPr>
        </p:nvSpPr>
        <p:spPr>
          <a:xfrm>
            <a:off x="4427538" y="836613"/>
            <a:ext cx="4537075" cy="60213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sz="2200" b="1" smtClean="0">
                <a:latin typeface="Times New Roman" pitchFamily="18" charset="0"/>
                <a:cs typeface="Times New Roman" pitchFamily="18" charset="0"/>
              </a:rPr>
              <a:t>Месторасположение: Екатеринбург, «Южный узел» развития, Чкаловский район, Полевской тракт, 1-й км (п. Полеводство). </a:t>
            </a:r>
          </a:p>
          <a:p>
            <a:pPr>
              <a:buFont typeface="Arial" charset="0"/>
              <a:buNone/>
            </a:pPr>
            <a:r>
              <a:rPr lang="ru-RU" altLang="ru-RU" sz="2200" b="1" smtClean="0">
                <a:latin typeface="Times New Roman" pitchFamily="18" charset="0"/>
                <a:cs typeface="Times New Roman" pitchFamily="18" charset="0"/>
              </a:rPr>
              <a:t> Общая площадь проекта -180 га. </a:t>
            </a:r>
          </a:p>
          <a:p>
            <a:pPr>
              <a:buFont typeface="Arial" charset="0"/>
              <a:buNone/>
            </a:pPr>
            <a:r>
              <a:rPr lang="ru-RU" altLang="ru-RU" sz="2200" b="1" smtClean="0">
                <a:latin typeface="Times New Roman" pitchFamily="18" charset="0"/>
                <a:cs typeface="Times New Roman" pitchFamily="18" charset="0"/>
              </a:rPr>
              <a:t>Объем застройки –800 тыс. кв.м.: </a:t>
            </a:r>
          </a:p>
          <a:p>
            <a:pPr>
              <a:buFont typeface="Arial" charset="0"/>
              <a:buNone/>
            </a:pP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 500 тыс кв.м. - склады; </a:t>
            </a:r>
          </a:p>
          <a:p>
            <a:pPr>
              <a:buFont typeface="Arial" charset="0"/>
              <a:buNone/>
            </a:pP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 250 тыс. кв.м. – производственные предприятия; </a:t>
            </a:r>
          </a:p>
          <a:p>
            <a:pPr>
              <a:buFont typeface="Arial" charset="0"/>
              <a:buNone/>
            </a:pP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 50 тыс. кв.м. – торгово-офисные помещения; </a:t>
            </a:r>
          </a:p>
          <a:p>
            <a:pPr>
              <a:buFont typeface="Arial" charset="0"/>
              <a:buNone/>
            </a:pPr>
            <a:r>
              <a:rPr lang="ru-RU" altLang="ru-RU" sz="2200" b="1" smtClean="0">
                <a:latin typeface="Times New Roman" pitchFamily="18" charset="0"/>
                <a:cs typeface="Times New Roman" pitchFamily="18" charset="0"/>
              </a:rPr>
              <a:t>Сроки реализации проекта - 2018г.</a:t>
            </a:r>
            <a:endParaRPr lang="ru-RU" altLang="ru-RU" sz="2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412875"/>
            <a:ext cx="4038600" cy="4624388"/>
          </a:xfrm>
          <a:noFill/>
        </p:spPr>
      </p:pic>
    </p:spTree>
    <p:extLst>
      <p:ext uri="{BB962C8B-B14F-4D97-AF65-F5344CB8AC3E}">
        <p14:creationId xmlns:p14="http://schemas.microsoft.com/office/powerpoint/2010/main" val="198423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1319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по городам Российской Федерации с численностью жителей свыше 1 миллиона человек,</a:t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период январь – декабрь 2014 года (руб.)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0271417"/>
              </p:ext>
            </p:extLst>
          </p:nvPr>
        </p:nvGraphicFramePr>
        <p:xfrm>
          <a:off x="539552" y="1268760"/>
          <a:ext cx="82296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239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13787" cy="936104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численности населения города Екатеринбурга (тысяч человек)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5742107"/>
              </p:ext>
            </p:extLst>
          </p:nvPr>
        </p:nvGraphicFramePr>
        <p:xfrm>
          <a:off x="755576" y="1052736"/>
          <a:ext cx="820891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937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безработицы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5919912"/>
              </p:ext>
            </p:extLst>
          </p:nvPr>
        </p:nvGraphicFramePr>
        <p:xfrm>
          <a:off x="457200" y="1124744"/>
          <a:ext cx="850728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02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372" y="116632"/>
            <a:ext cx="7923287" cy="922114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ГКУ служба занятости населения Свердловской области «Екатеринбургский центр занятости»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673425"/>
              </p:ext>
            </p:extLst>
          </p:nvPr>
        </p:nvGraphicFramePr>
        <p:xfrm>
          <a:off x="323528" y="1268760"/>
          <a:ext cx="8820472" cy="423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9592" y="5445225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01.01.2015  количество предложений на рынке труда </a:t>
            </a:r>
          </a:p>
          <a:p>
            <a:r>
              <a:rPr lang="ru-RU" dirty="0" smtClean="0"/>
              <a:t>на 1 безработного составляет 10 вакансий ( на 01.01.2014 – 6 вакансий)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542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497763" cy="792088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Спрос на рабочую силу </a:t>
            </a:r>
            <a:b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(данные «Екатеринбургского центра занятости»)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250756"/>
              </p:ext>
            </p:extLst>
          </p:nvPr>
        </p:nvGraphicFramePr>
        <p:xfrm>
          <a:off x="539553" y="980728"/>
          <a:ext cx="8280919" cy="5565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3199"/>
                <a:gridCol w="2029488"/>
                <a:gridCol w="2088232"/>
              </a:tblGrid>
              <a:tr h="86971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вакансий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01.01.2014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вакансий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01.01.2015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562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Кассир, кассир - контролер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562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Продавец продовольственный товаров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927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Продавец непродовольственных товаров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562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Товаровед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562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Менеджер в торговле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562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Упаковщик, фасовщики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562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Кладовщик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562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Кондитер, пекарь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</a:t>
                      </a:r>
                      <a:endParaRPr lang="ru-RU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562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Официант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562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Буфетчик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562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Бармен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71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потребительских цен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997884"/>
              </p:ext>
            </p:extLst>
          </p:nvPr>
        </p:nvGraphicFramePr>
        <p:xfrm>
          <a:off x="457200" y="980729"/>
          <a:ext cx="8229600" cy="4896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65788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товаров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2014 года к декабрю 2013 года Свердловская область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2014 года к декабрю 2013 года Российская Федерация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4099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товары и платные услуги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09664">
                <a:tc>
                  <a:txBody>
                    <a:bodyPr/>
                    <a:lstStyle/>
                    <a:p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Продовольственные товары</a:t>
                      </a: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115,8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09664">
                <a:tc>
                  <a:txBody>
                    <a:bodyPr/>
                    <a:lstStyle/>
                    <a:p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Непродовольственные товары</a:t>
                      </a: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8332">
                <a:tc>
                  <a:txBody>
                    <a:bodyPr/>
                    <a:lstStyle/>
                    <a:p>
                      <a:r>
                        <a:rPr lang="ru-R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Платные услуги</a:t>
                      </a: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15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8106</TotalTime>
  <Words>1470</Words>
  <Application>Microsoft Office PowerPoint</Application>
  <PresentationFormat>Экран (4:3)</PresentationFormat>
  <Paragraphs>302</Paragraphs>
  <Slides>35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Тема Office</vt:lpstr>
      <vt:lpstr>Лист</vt:lpstr>
      <vt:lpstr>Презентация PowerPoint</vt:lpstr>
      <vt:lpstr>Основные показатели развития экономики в январе – декабре  2014 года в % к соответствующему периоду прошлого года</vt:lpstr>
      <vt:lpstr>Заработная плата работников организаций торговли и общественного питания по муниципальному образованию «город Екатеринбург»  за январь – декабрь 2014 года (тыс.руб.)</vt:lpstr>
      <vt:lpstr>Средняя заработная плата по городам Российской Федерации с численностью жителей свыше 1 миллиона человек,  за период январь – декабрь 2014 года (руб.)</vt:lpstr>
      <vt:lpstr>Динамика численности населения города Екатеринбурга (тысяч человек)</vt:lpstr>
      <vt:lpstr>Уровень безработицы</vt:lpstr>
      <vt:lpstr>Информация ГКУ служба занятости населения Свердловской области «Екатеринбургский центр занятости»</vt:lpstr>
      <vt:lpstr>Спрос на рабочую силу  (данные «Екатеринбургского центра занятости»)</vt:lpstr>
      <vt:lpstr>Индекс потребительских цен</vt:lpstr>
      <vt:lpstr>Оптовая торговля и  складская логистика </vt:lpstr>
      <vt:lpstr>Презентация PowerPoint</vt:lpstr>
      <vt:lpstr>Динамика количества оптовых предприятий  период  2008 год  -  01.01.2015 (ед.)</vt:lpstr>
      <vt:lpstr>Динамика оптового оборота за период 2006 - 01.01.2015  (в миллиардах рублей) </vt:lpstr>
      <vt:lpstr>Ввод объектов складской недвижимости  в 2014 году</vt:lpstr>
      <vt:lpstr>Ввод объектов складской недвижимости за 2014 года</vt:lpstr>
      <vt:lpstr>Обеспеченность площадями складского хозяйства по городу Екатеринбургу  на 01.01.2015 (кв. м. на 1000 жителей)</vt:lpstr>
      <vt:lpstr>Основные тенденции рынка складской недвижимости в городе Екатеринбурге на  01.01.2015</vt:lpstr>
      <vt:lpstr>Стратегический проект  «Екатеринбург – межрегиональный центр оптовой торговли»</vt:lpstr>
      <vt:lpstr>Цель проекта</vt:lpstr>
      <vt:lpstr>Задачи и мероприятия стратегического проекта «Екатеринбург – межрегиональный центр оптовой торговли»</vt:lpstr>
      <vt:lpstr>Задачи и мероприятия стратегического проекта</vt:lpstr>
      <vt:lpstr>Задачи и мероприятия стратегического проекта</vt:lpstr>
      <vt:lpstr>Задачи и мероприятия стратегического проекта</vt:lpstr>
      <vt:lpstr>Задачи и мероприятия стратегического проекта</vt:lpstr>
      <vt:lpstr>Задачи и мероприятия стратегического проекта</vt:lpstr>
      <vt:lpstr>Стратегический проект «Екатеринбург - Евроазиатский торгово-транспортный центр»</vt:lpstr>
      <vt:lpstr>Цель проекта</vt:lpstr>
      <vt:lpstr>Задачи стратегического проекта</vt:lpstr>
      <vt:lpstr>Задачи стратегического проекта</vt:lpstr>
      <vt:lpstr>ЗАДАЧИ стратегического проекта</vt:lpstr>
      <vt:lpstr>ЗАДАЧИ стратегического проекта</vt:lpstr>
      <vt:lpstr>Карта инвестиционных проектов  объектов складской недвижимости  на 2015-2018 годы</vt:lpstr>
      <vt:lpstr>Перспективы развития логистики до 2020 года</vt:lpstr>
      <vt:lpstr>Строительство складского комплекса Класса «А»  дублер Сибирского тракта. Площадь объекта 167 000 кв.м Компания RED</vt:lpstr>
      <vt:lpstr>Проект «Полеводство»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состоянии  потребительского рынка  и перспективах развития  современных форматов торговли  на территории  муниципального образования  «города Екатеринбург»</dc:title>
  <dc:creator>acer</dc:creator>
  <cp:lastModifiedBy>Райская Наталия Александровна</cp:lastModifiedBy>
  <cp:revision>198</cp:revision>
  <cp:lastPrinted>2014-01-28T11:19:55Z</cp:lastPrinted>
  <dcterms:created xsi:type="dcterms:W3CDTF">2012-02-14T07:40:26Z</dcterms:created>
  <dcterms:modified xsi:type="dcterms:W3CDTF">2015-03-16T11:19:30Z</dcterms:modified>
</cp:coreProperties>
</file>