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2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notesSlides/notesSlide3.xml" ContentType="application/vnd.openxmlformats-officedocument.presentationml.notesSlide+xml"/>
  <Override PartName="/ppt/charts/chart13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drawings/drawing1.xml" ContentType="application/vnd.openxmlformats-officedocument.drawingml.chartshapes+xml"/>
  <Override PartName="/ppt/charts/chart23.xml" ContentType="application/vnd.openxmlformats-officedocument.drawingml.chart+xml"/>
  <Override PartName="/ppt/drawings/drawing2.xml" ContentType="application/vnd.openxmlformats-officedocument.drawingml.chartshapes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drawings/drawing3.xml" ContentType="application/vnd.openxmlformats-officedocument.drawingml.chartshapes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243" r:id="rId1"/>
  </p:sldMasterIdLst>
  <p:notesMasterIdLst>
    <p:notesMasterId r:id="rId66"/>
  </p:notesMasterIdLst>
  <p:handoutMasterIdLst>
    <p:handoutMasterId r:id="rId67"/>
  </p:handoutMasterIdLst>
  <p:sldIdLst>
    <p:sldId id="392" r:id="rId2"/>
    <p:sldId id="1104" r:id="rId3"/>
    <p:sldId id="1105" r:id="rId4"/>
    <p:sldId id="1106" r:id="rId5"/>
    <p:sldId id="1107" r:id="rId6"/>
    <p:sldId id="1108" r:id="rId7"/>
    <p:sldId id="1110" r:id="rId8"/>
    <p:sldId id="822" r:id="rId9"/>
    <p:sldId id="1031" r:id="rId10"/>
    <p:sldId id="874" r:id="rId11"/>
    <p:sldId id="1111" r:id="rId12"/>
    <p:sldId id="1112" r:id="rId13"/>
    <p:sldId id="1113" r:id="rId14"/>
    <p:sldId id="1131" r:id="rId15"/>
    <p:sldId id="1114" r:id="rId16"/>
    <p:sldId id="1115" r:id="rId17"/>
    <p:sldId id="1157" r:id="rId18"/>
    <p:sldId id="1171" r:id="rId19"/>
    <p:sldId id="1142" r:id="rId20"/>
    <p:sldId id="1143" r:id="rId21"/>
    <p:sldId id="1117" r:id="rId22"/>
    <p:sldId id="1118" r:id="rId23"/>
    <p:sldId id="1119" r:id="rId24"/>
    <p:sldId id="1120" r:id="rId25"/>
    <p:sldId id="1121" r:id="rId26"/>
    <p:sldId id="1122" r:id="rId27"/>
    <p:sldId id="1128" r:id="rId28"/>
    <p:sldId id="1129" r:id="rId29"/>
    <p:sldId id="1124" r:id="rId30"/>
    <p:sldId id="1127" r:id="rId31"/>
    <p:sldId id="1130" r:id="rId32"/>
    <p:sldId id="1125" r:id="rId33"/>
    <p:sldId id="1132" r:id="rId34"/>
    <p:sldId id="1133" r:id="rId35"/>
    <p:sldId id="1134" r:id="rId36"/>
    <p:sldId id="1123" r:id="rId37"/>
    <p:sldId id="1135" r:id="rId38"/>
    <p:sldId id="1136" r:id="rId39"/>
    <p:sldId id="1137" r:id="rId40"/>
    <p:sldId id="1138" r:id="rId41"/>
    <p:sldId id="1139" r:id="rId42"/>
    <p:sldId id="1140" r:id="rId43"/>
    <p:sldId id="1141" r:id="rId44"/>
    <p:sldId id="1146" r:id="rId45"/>
    <p:sldId id="1144" r:id="rId46"/>
    <p:sldId id="1148" r:id="rId47"/>
    <p:sldId id="1149" r:id="rId48"/>
    <p:sldId id="1150" r:id="rId49"/>
    <p:sldId id="1145" r:id="rId50"/>
    <p:sldId id="1075" r:id="rId51"/>
    <p:sldId id="1182" r:id="rId52"/>
    <p:sldId id="1172" r:id="rId53"/>
    <p:sldId id="1173" r:id="rId54"/>
    <p:sldId id="1174" r:id="rId55"/>
    <p:sldId id="1176" r:id="rId56"/>
    <p:sldId id="1178" r:id="rId57"/>
    <p:sldId id="1183" r:id="rId58"/>
    <p:sldId id="1184" r:id="rId59"/>
    <p:sldId id="1185" r:id="rId60"/>
    <p:sldId id="1155" r:id="rId61"/>
    <p:sldId id="1179" r:id="rId62"/>
    <p:sldId id="1180" r:id="rId63"/>
    <p:sldId id="1181" r:id="rId64"/>
    <p:sldId id="1186" r:id="rId65"/>
  </p:sldIdLst>
  <p:sldSz cx="9144000" cy="6858000" type="screen4x3"/>
  <p:notesSz cx="6735763" cy="9799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FF3300"/>
    <a:srgbClr val="FF9933"/>
    <a:srgbClr val="CC0000"/>
    <a:srgbClr val="FF7C80"/>
    <a:srgbClr val="CC9900"/>
    <a:srgbClr val="0000FF"/>
    <a:srgbClr val="FF5050"/>
    <a:srgbClr val="99CCFF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2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22.xlsx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2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4.xlsx"/></Relationships>
</file>

<file path=ppt/charts/_rels/chart2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25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6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7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8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9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0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1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2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3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4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Pt>
            <c:idx val="3"/>
            <c:invertIfNegative val="0"/>
            <c:bubble3D val="0"/>
          </c:dPt>
          <c:dPt>
            <c:idx val="5"/>
            <c:invertIfNegative val="0"/>
            <c:bubble3D val="0"/>
            <c:spPr>
              <a:solidFill>
                <a:srgbClr val="FFC000"/>
              </a:solidFill>
            </c:spPr>
          </c:dPt>
          <c:dLbls>
            <c:dLbl>
              <c:idx val="5"/>
              <c:layout>
                <c:manualLayout>
                  <c:x val="9.8592673684515606E-3"/>
                  <c:y val="-3.91931760668567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2000</c:v>
                </c:pt>
                <c:pt idx="1">
                  <c:v>2006</c:v>
                </c:pt>
                <c:pt idx="2">
                  <c:v>2012</c:v>
                </c:pt>
                <c:pt idx="3">
                  <c:v>2013</c:v>
                </c:pt>
                <c:pt idx="4">
                  <c:v>2015</c:v>
                </c:pt>
                <c:pt idx="5">
                  <c:v>оценка на 01 01 2016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1310.7</c:v>
                </c:pt>
                <c:pt idx="1">
                  <c:v>1339.6</c:v>
                </c:pt>
                <c:pt idx="2">
                  <c:v>1411.1</c:v>
                </c:pt>
                <c:pt idx="3">
                  <c:v>1429.5</c:v>
                </c:pt>
                <c:pt idx="4">
                  <c:v>1461.4</c:v>
                </c:pt>
                <c:pt idx="5">
                  <c:v>1477.12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3088128"/>
        <c:axId val="43094016"/>
        <c:axId val="0"/>
      </c:bar3DChart>
      <c:catAx>
        <c:axId val="430881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43094016"/>
        <c:crosses val="autoZero"/>
        <c:auto val="1"/>
        <c:lblAlgn val="ctr"/>
        <c:lblOffset val="100"/>
        <c:noMultiLvlLbl val="0"/>
      </c:catAx>
      <c:valAx>
        <c:axId val="430940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30881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noFill/>
        <a:ln>
          <a:noFill/>
        </a:ln>
      </c:spPr>
    </c:sideWall>
    <c:backWall>
      <c:thickness val="0"/>
      <c:spPr>
        <a:noFill/>
        <a:ln>
          <a:noFill/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rgbClr val="00B0F0"/>
              </a:solidFill>
            </a:ln>
          </c:spPr>
          <c:invertIfNegative val="0"/>
          <c:dPt>
            <c:idx val="3"/>
            <c:invertIfNegative val="0"/>
            <c:bubble3D val="0"/>
            <c:spPr>
              <a:solidFill>
                <a:srgbClr val="00B0F0"/>
              </a:solidFill>
              <a:ln>
                <a:solidFill>
                  <a:srgbClr val="00B0F0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rgbClr val="00B0F0"/>
              </a:solidFill>
              <a:ln>
                <a:solidFill>
                  <a:srgbClr val="00B0F0"/>
                </a:solidFill>
              </a:ln>
            </c:spPr>
          </c:dPt>
          <c:dPt>
            <c:idx val="5"/>
            <c:invertIfNegative val="0"/>
            <c:bubble3D val="0"/>
          </c:dPt>
          <c:dPt>
            <c:idx val="6"/>
            <c:invertIfNegative val="0"/>
            <c:bubble3D val="0"/>
            <c:spPr>
              <a:solidFill>
                <a:srgbClr val="FF0000"/>
              </a:solidFill>
              <a:ln>
                <a:solidFill>
                  <a:srgbClr val="00B0F0"/>
                </a:solidFill>
              </a:ln>
            </c:spPr>
          </c:dPt>
          <c:dPt>
            <c:idx val="7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</c:spPr>
          </c:dPt>
          <c:dLbls>
            <c:dLbl>
              <c:idx val="3"/>
              <c:layout>
                <c:manualLayout>
                  <c:x val="1.6975308641975308E-2"/>
                  <c:y val="-4.61273533709929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5432098765432098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4.6296296296296294E-3"/>
                  <c:y val="-2.44203635493492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9.2592592592592587E-3"/>
                  <c:y val="-4.88407270986984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2006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 formatCode="m/d/yyyy">
                  <c:v>42370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690</c:v>
                </c:pt>
                <c:pt idx="1">
                  <c:v>985</c:v>
                </c:pt>
                <c:pt idx="2">
                  <c:v>1096</c:v>
                </c:pt>
                <c:pt idx="3">
                  <c:v>1169</c:v>
                </c:pt>
                <c:pt idx="4">
                  <c:v>1305</c:v>
                </c:pt>
                <c:pt idx="5">
                  <c:v>1433</c:v>
                </c:pt>
                <c:pt idx="6">
                  <c:v>1476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4178432"/>
        <c:axId val="44184320"/>
        <c:axId val="0"/>
      </c:bar3DChart>
      <c:catAx>
        <c:axId val="441784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44184320"/>
        <c:crosses val="autoZero"/>
        <c:auto val="1"/>
        <c:lblAlgn val="ctr"/>
        <c:lblOffset val="100"/>
        <c:noMultiLvlLbl val="0"/>
      </c:catAx>
      <c:valAx>
        <c:axId val="441843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41784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Открытие</c:v>
                </c:pt>
              </c:strCache>
            </c:strRef>
          </c:tx>
          <c:spPr>
            <a:ln w="76200">
              <a:solidFill>
                <a:srgbClr val="FF3300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4.4865872602849195E-2"/>
                  <c:y val="-5.04242596483675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2489080160683956E-2"/>
                  <c:y val="-3.98086260381849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8677476381766551E-2"/>
                  <c:y val="-5.57320764534589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9.2825943316240857E-3"/>
                  <c:y val="-5.30781680509132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535</c:v>
                </c:pt>
                <c:pt idx="1">
                  <c:v>561</c:v>
                </c:pt>
                <c:pt idx="2">
                  <c:v>560</c:v>
                </c:pt>
                <c:pt idx="3">
                  <c:v>690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Закрытие</c:v>
                </c:pt>
              </c:strCache>
            </c:strRef>
          </c:tx>
          <c:spPr>
            <a:ln w="76200">
              <a:solidFill>
                <a:srgbClr val="FF9933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5.2601367879202506E-2"/>
                  <c:y val="2.3885175622910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5.105439064275509E-2"/>
                  <c:y val="-4.5116442843276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9394882050142578E-2"/>
                  <c:y val="-5.30781680509132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7847904813695052E-2"/>
                  <c:y val="-5.30781680509132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chemeClr val="accent5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238</c:v>
                </c:pt>
                <c:pt idx="1">
                  <c:v>306</c:v>
                </c:pt>
                <c:pt idx="2">
                  <c:v>392</c:v>
                </c:pt>
                <c:pt idx="3">
                  <c:v>471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Прирост</c:v>
                </c:pt>
              </c:strCache>
            </c:strRef>
          </c:tx>
          <c:spPr>
            <a:ln w="38100">
              <a:solidFill>
                <a:srgbClr val="00B050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4.4865872602849195E-2"/>
                  <c:y val="-6.63477100636415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7847782994871857E-2"/>
                  <c:y val="-1.59234504152739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1659386773789268E-2"/>
                  <c:y val="-5.57320764534589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6.1883962210825339E-3"/>
                  <c:y val="-3.71547176356392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ln>
                <a:solidFill>
                  <a:srgbClr val="00B050"/>
                </a:solidFill>
              </a:ln>
            </c:spPr>
            <c:txPr>
              <a:bodyPr/>
              <a:lstStyle/>
              <a:p>
                <a:pPr>
                  <a:defRPr b="1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297</c:v>
                </c:pt>
                <c:pt idx="1">
                  <c:v>255</c:v>
                </c:pt>
                <c:pt idx="2">
                  <c:v>168</c:v>
                </c:pt>
                <c:pt idx="3">
                  <c:v>219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4249088"/>
        <c:axId val="44250624"/>
      </c:lineChart>
      <c:catAx>
        <c:axId val="442490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44250624"/>
        <c:crosses val="autoZero"/>
        <c:auto val="1"/>
        <c:lblAlgn val="ctr"/>
        <c:lblOffset val="100"/>
        <c:noMultiLvlLbl val="0"/>
      </c:catAx>
      <c:valAx>
        <c:axId val="442506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4249088"/>
        <c:crosses val="autoZero"/>
        <c:crossBetween val="between"/>
      </c:valAx>
      <c:spPr>
        <a:ln w="3175" cmpd="sng"/>
      </c:spPr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0024977731519106E-2"/>
          <c:y val="4.5083216745953045E-2"/>
          <c:w val="0.90295693266050359"/>
          <c:h val="0.7694524694408716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Открытие</c:v>
                </c:pt>
              </c:strCache>
            </c:strRef>
          </c:tx>
          <c:spPr>
            <a:ln w="76200">
              <a:solidFill>
                <a:srgbClr val="FF3300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4.4865872602849195E-2"/>
                  <c:y val="-5.04242596483675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2489080160683956E-2"/>
                  <c:y val="-3.98086260381849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8677476381766551E-2"/>
                  <c:y val="-5.57320764534589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9.2825943316240857E-3"/>
                  <c:y val="-5.30781680509132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150</c:v>
                </c:pt>
                <c:pt idx="1">
                  <c:v>242</c:v>
                </c:pt>
                <c:pt idx="2">
                  <c:v>291</c:v>
                </c:pt>
                <c:pt idx="3">
                  <c:v>280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Закрытие</c:v>
                </c:pt>
              </c:strCache>
            </c:strRef>
          </c:tx>
          <c:spPr>
            <a:ln w="76200">
              <a:solidFill>
                <a:srgbClr val="FF9933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5.2601367879202506E-2"/>
                  <c:y val="2.3885175622910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5.105439064275509E-2"/>
                  <c:y val="-4.5116442843276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5.5695565989743831E-2"/>
                  <c:y val="0.1008483103275696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6.1882744022595118E-3"/>
                  <c:y val="-5.307816805091325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chemeClr val="accent5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63</c:v>
                </c:pt>
                <c:pt idx="1">
                  <c:v>99</c:v>
                </c:pt>
                <c:pt idx="2">
                  <c:v>153</c:v>
                </c:pt>
                <c:pt idx="3">
                  <c:v>250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Прирост</c:v>
                </c:pt>
              </c:strCache>
            </c:strRef>
          </c:tx>
          <c:spPr>
            <a:ln w="38100">
              <a:solidFill>
                <a:srgbClr val="00B050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4.4865872602849195E-2"/>
                  <c:y val="-6.63477100636415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3923891497435958E-2"/>
                  <c:y val="-2.3885175622910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2376792442165295E-2"/>
                  <c:y val="7.96172520763698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6.1883962210825339E-3"/>
                  <c:y val="-3.71547176356392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ln>
                <a:solidFill>
                  <a:srgbClr val="00B050"/>
                </a:solidFill>
              </a:ln>
            </c:spPr>
            <c:txPr>
              <a:bodyPr/>
              <a:lstStyle/>
              <a:p>
                <a:pPr>
                  <a:defRPr b="1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87</c:v>
                </c:pt>
                <c:pt idx="1">
                  <c:v>143</c:v>
                </c:pt>
                <c:pt idx="2">
                  <c:v>138</c:v>
                </c:pt>
                <c:pt idx="3">
                  <c:v>30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4409600"/>
        <c:axId val="44411136"/>
      </c:lineChart>
      <c:catAx>
        <c:axId val="444096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44411136"/>
        <c:crosses val="autoZero"/>
        <c:auto val="1"/>
        <c:lblAlgn val="ctr"/>
        <c:lblOffset val="100"/>
        <c:noMultiLvlLbl val="0"/>
      </c:catAx>
      <c:valAx>
        <c:axId val="444111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4409600"/>
        <c:crosses val="autoZero"/>
        <c:crossBetween val="between"/>
      </c:valAx>
      <c:spPr>
        <a:ln w="3175" cmpd="sng"/>
      </c:spPr>
    </c:plotArea>
    <c:legend>
      <c:legendPos val="b"/>
      <c:layout/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6.7139958199669475E-2"/>
          <c:y val="4.2899173874032324E-2"/>
          <c:w val="0.91125510352872563"/>
          <c:h val="0.6881492749524156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</c:v>
                </c:pt>
              </c:strCache>
            </c:strRef>
          </c:tx>
          <c:spPr>
            <a:ln w="76200">
              <a:solidFill>
                <a:srgbClr val="0000FF">
                  <a:alpha val="90000"/>
                </a:srgbClr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3.5493827160493825E-2"/>
                  <c:y val="-3.55553066995156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0864197530864196E-3"/>
                  <c:y val="-5.45181369392573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5.658370848008886E-17"/>
                  <c:y val="-4.50367218193865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0802469135802469E-2"/>
                  <c:y val="-5.2147783159289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1.3888888888888888E-2"/>
                  <c:y val="-4.26663680394187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7.716049382716049E-3"/>
                  <c:y val="-4.74070755993542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Лист1!$A$2:$A$8</c:f>
              <c:strCache>
                <c:ptCount val="7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01.01.2015</c:v>
                </c:pt>
                <c:pt idx="6">
                  <c:v>01.01.2016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50</c:v>
                </c:pt>
                <c:pt idx="1">
                  <c:v>48</c:v>
                </c:pt>
                <c:pt idx="2">
                  <c:v>52</c:v>
                </c:pt>
                <c:pt idx="3">
                  <c:v>59</c:v>
                </c:pt>
                <c:pt idx="4">
                  <c:v>65</c:v>
                </c:pt>
                <c:pt idx="5">
                  <c:v>69</c:v>
                </c:pt>
                <c:pt idx="6">
                  <c:v>67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иномарки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ymbol val="none"/>
          </c:marker>
          <c:dLbls>
            <c:dLbl>
              <c:idx val="1"/>
              <c:layout>
                <c:manualLayout>
                  <c:x val="-1.2345679012345678E-2"/>
                  <c:y val="2.60738915796448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5.658370848008886E-17"/>
                  <c:y val="3.08145991395802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5432098765432098E-3"/>
                  <c:y val="2.37035377996771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1.3888888888888888E-2"/>
                  <c:y val="1.89628302397416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Лист1!$A$2:$A$8</c:f>
              <c:strCache>
                <c:ptCount val="7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01.01.2015</c:v>
                </c:pt>
                <c:pt idx="6">
                  <c:v>01.01.2016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42</c:v>
                </c:pt>
                <c:pt idx="1">
                  <c:v>42</c:v>
                </c:pt>
                <c:pt idx="2">
                  <c:v>44</c:v>
                </c:pt>
                <c:pt idx="3">
                  <c:v>51</c:v>
                </c:pt>
                <c:pt idx="4">
                  <c:v>55</c:v>
                </c:pt>
                <c:pt idx="5">
                  <c:v>60</c:v>
                </c:pt>
                <c:pt idx="6">
                  <c:v>58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отечественные</c:v>
                </c:pt>
              </c:strCache>
            </c:strRef>
          </c:tx>
          <c:spPr>
            <a:ln w="76200"/>
          </c:spPr>
          <c:marker>
            <c:symbol val="none"/>
          </c:marker>
          <c:dLbls>
            <c:dLbl>
              <c:idx val="0"/>
              <c:layout>
                <c:manualLayout>
                  <c:x val="-1.5432098765432098E-3"/>
                  <c:y val="-2.13331840197094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0864197530864196E-3"/>
                  <c:y val="-5.2147783159289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5.658370848008886E-17"/>
                  <c:y val="-3.55553066995157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6.1728395061728392E-3"/>
                  <c:y val="-4.74070755993543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7.716049382716049E-3"/>
                  <c:y val="-5.21477831592895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Лист1!$A$2:$A$8</c:f>
              <c:strCache>
                <c:ptCount val="7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01.01.2015</c:v>
                </c:pt>
                <c:pt idx="6">
                  <c:v>01.01.2016</c:v>
                </c:pt>
              </c:strCache>
            </c:strRef>
          </c:cat>
          <c:val>
            <c:numRef>
              <c:f>Лист1!$D$2:$D$8</c:f>
              <c:numCache>
                <c:formatCode>General</c:formatCode>
                <c:ptCount val="7"/>
                <c:pt idx="0">
                  <c:v>8</c:v>
                </c:pt>
                <c:pt idx="1">
                  <c:v>6</c:v>
                </c:pt>
                <c:pt idx="2">
                  <c:v>8</c:v>
                </c:pt>
                <c:pt idx="3">
                  <c:v>8</c:v>
                </c:pt>
                <c:pt idx="4">
                  <c:v>10</c:v>
                </c:pt>
                <c:pt idx="5">
                  <c:v>9</c:v>
                </c:pt>
                <c:pt idx="6">
                  <c:v>9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 мотто центры</c:v>
                </c:pt>
              </c:strCache>
            </c:strRef>
          </c:tx>
          <c:marker>
            <c:symbol val="none"/>
          </c:marker>
          <c:dLbls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layout>
                <c:manualLayout>
                  <c:x val="-1.6975308641975342E-2"/>
                  <c:y val="9.48141511987085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Лист1!$A$2:$A$8</c:f>
              <c:strCache>
                <c:ptCount val="7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01.01.2015</c:v>
                </c:pt>
                <c:pt idx="6">
                  <c:v>01.01.2016</c:v>
                </c:pt>
              </c:strCache>
            </c:strRef>
          </c:cat>
          <c:val>
            <c:numRef>
              <c:f>Лист1!$E$2:$E$8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5</c:v>
                </c:pt>
                <c:pt idx="4">
                  <c:v>9</c:v>
                </c:pt>
                <c:pt idx="5">
                  <c:v>8</c:v>
                </c:pt>
                <c:pt idx="6">
                  <c:v>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4345984"/>
        <c:axId val="44433792"/>
      </c:lineChart>
      <c:catAx>
        <c:axId val="443459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44433792"/>
        <c:crosses val="autoZero"/>
        <c:auto val="1"/>
        <c:lblAlgn val="ctr"/>
        <c:lblOffset val="100"/>
        <c:noMultiLvlLbl val="0"/>
      </c:catAx>
      <c:valAx>
        <c:axId val="444337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4345984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местные -2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 formatCode="m/d/yyyy">
                  <c:v>42370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58</c:v>
                </c:pt>
                <c:pt idx="1">
                  <c:v>57</c:v>
                </c:pt>
                <c:pt idx="2">
                  <c:v>59</c:v>
                </c:pt>
                <c:pt idx="3">
                  <c:v>55</c:v>
                </c:pt>
                <c:pt idx="4">
                  <c:v>53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региональные -1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 formatCode="m/d/yyyy">
                  <c:v>42370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10</c:v>
                </c:pt>
                <c:pt idx="1">
                  <c:v>15</c:v>
                </c:pt>
                <c:pt idx="2">
                  <c:v>16</c:v>
                </c:pt>
                <c:pt idx="3">
                  <c:v>19</c:v>
                </c:pt>
                <c:pt idx="4">
                  <c:v>18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федеральные + 5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 formatCode="m/d/yyyy">
                  <c:v>42370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11</c:v>
                </c:pt>
                <c:pt idx="1">
                  <c:v>14</c:v>
                </c:pt>
                <c:pt idx="2">
                  <c:v>19</c:v>
                </c:pt>
                <c:pt idx="3">
                  <c:v>19</c:v>
                </c:pt>
                <c:pt idx="4">
                  <c:v>24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международные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 formatCode="m/d/yyyy">
                  <c:v>42370</c:v>
                </c:pt>
              </c:numCache>
            </c:num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  <c:pt idx="4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3739008"/>
        <c:axId val="43740544"/>
        <c:axId val="0"/>
      </c:bar3DChart>
      <c:catAx>
        <c:axId val="437390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43740544"/>
        <c:crosses val="autoZero"/>
        <c:auto val="1"/>
        <c:lblAlgn val="ctr"/>
        <c:lblOffset val="100"/>
        <c:noMultiLvlLbl val="0"/>
      </c:catAx>
      <c:valAx>
        <c:axId val="437405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373900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6.1043536146256974E-2"/>
          <c:y val="0.88618778584682645"/>
          <c:w val="0.86056512846477895"/>
          <c:h val="0.11240510950513698"/>
        </c:manualLayout>
      </c:layout>
      <c:overlay val="0"/>
      <c:txPr>
        <a:bodyPr/>
        <a:lstStyle/>
        <a:p>
          <a:pPr>
            <a:defRPr sz="20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6.1728395061728392E-3"/>
                  <c:y val="-3.64784245916283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7.716049382716049E-3"/>
                  <c:y val="-1.96422286262614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6234567901234566E-2"/>
                  <c:y val="-4.20904899134173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9.2592113117374898E-3"/>
                  <c:y val="-1.81202088656815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6.1728395061728392E-3"/>
                  <c:y val="-2.52542939480503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7.4732750974938755E-3"/>
                  <c:y val="-1.41095433840684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2007</c:v>
                </c:pt>
                <c:pt idx="1">
                  <c:v>2009</c:v>
                </c:pt>
                <c:pt idx="2">
                  <c:v>2011</c:v>
                </c:pt>
                <c:pt idx="3">
                  <c:v>2013</c:v>
                </c:pt>
                <c:pt idx="4">
                  <c:v>2014</c:v>
                </c:pt>
                <c:pt idx="5" formatCode="m/d/yyyy">
                  <c:v>42370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24.2</c:v>
                </c:pt>
                <c:pt idx="1">
                  <c:v>40.299999999999997</c:v>
                </c:pt>
                <c:pt idx="2">
                  <c:v>56.2</c:v>
                </c:pt>
                <c:pt idx="3">
                  <c:v>61</c:v>
                </c:pt>
                <c:pt idx="4">
                  <c:v>62.6</c:v>
                </c:pt>
                <c:pt idx="5">
                  <c:v>63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3680512"/>
        <c:axId val="43682048"/>
        <c:axId val="0"/>
      </c:bar3DChart>
      <c:catAx>
        <c:axId val="436805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43682048"/>
        <c:crosses val="autoZero"/>
        <c:auto val="1"/>
        <c:lblAlgn val="ctr"/>
        <c:lblOffset val="100"/>
        <c:noMultiLvlLbl val="0"/>
      </c:catAx>
      <c:valAx>
        <c:axId val="436820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36805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местные -34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 formatCode="m/d/yyyy">
                  <c:v>42370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312</c:v>
                </c:pt>
                <c:pt idx="1">
                  <c:v>313</c:v>
                </c:pt>
                <c:pt idx="2">
                  <c:v>337</c:v>
                </c:pt>
                <c:pt idx="3">
                  <c:v>340</c:v>
                </c:pt>
                <c:pt idx="4">
                  <c:v>306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региональные +13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 formatCode="m/d/yyyy">
                  <c:v>42370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51</c:v>
                </c:pt>
                <c:pt idx="1">
                  <c:v>53</c:v>
                </c:pt>
                <c:pt idx="2">
                  <c:v>63</c:v>
                </c:pt>
                <c:pt idx="3">
                  <c:v>48</c:v>
                </c:pt>
                <c:pt idx="4">
                  <c:v>61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федеральные+6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 formatCode="m/d/yyyy">
                  <c:v>42370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231</c:v>
                </c:pt>
                <c:pt idx="1">
                  <c:v>219</c:v>
                </c:pt>
                <c:pt idx="2">
                  <c:v>235</c:v>
                </c:pt>
                <c:pt idx="3">
                  <c:v>237</c:v>
                </c:pt>
                <c:pt idx="4">
                  <c:v>243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международные -8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txPr>
              <a:bodyPr/>
              <a:lstStyle/>
              <a:p>
                <a: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 formatCode="m/d/yyyy">
                  <c:v>42370</c:v>
                </c:pt>
              </c:numCache>
            </c:num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103</c:v>
                </c:pt>
                <c:pt idx="1">
                  <c:v>106</c:v>
                </c:pt>
                <c:pt idx="2">
                  <c:v>117</c:v>
                </c:pt>
                <c:pt idx="3">
                  <c:v>122</c:v>
                </c:pt>
                <c:pt idx="4">
                  <c:v>114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4553088"/>
        <c:axId val="104563072"/>
        <c:axId val="0"/>
      </c:bar3DChart>
      <c:catAx>
        <c:axId val="1045530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4563072"/>
        <c:crosses val="autoZero"/>
        <c:auto val="1"/>
        <c:lblAlgn val="ctr"/>
        <c:lblOffset val="100"/>
        <c:noMultiLvlLbl val="0"/>
      </c:catAx>
      <c:valAx>
        <c:axId val="1045630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455308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7.9062698570764686E-2"/>
          <c:y val="0.83255585606864213"/>
          <c:w val="0.8524136721009854"/>
          <c:h val="0.15060794796599089"/>
        </c:manualLayout>
      </c:layout>
      <c:overlay val="0"/>
      <c:txPr>
        <a:bodyPr/>
        <a:lstStyle/>
        <a:p>
          <a:pPr>
            <a:defRPr sz="22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993730983295763E-3"/>
                  <c:y val="-1.80388861270900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1357393981313904E-4"/>
                  <c:y val="-1.74376030742766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8446660048525073E-3"/>
                  <c:y val="-2.50534605338951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7.2527783651278892E-4"/>
                  <c:y val="-9.92156491410805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5.959239295992202E-3"/>
                  <c:y val="-1.65354812237135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2.8446660048526118E-3"/>
                  <c:y val="-2.75588065872846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2007</c:v>
                </c:pt>
                <c:pt idx="1">
                  <c:v>2009</c:v>
                </c:pt>
                <c:pt idx="2">
                  <c:v>2011</c:v>
                </c:pt>
                <c:pt idx="3">
                  <c:v>2013</c:v>
                </c:pt>
                <c:pt idx="4">
                  <c:v>2014</c:v>
                </c:pt>
                <c:pt idx="5" formatCode="m/d/yyyy">
                  <c:v>42370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30.9</c:v>
                </c:pt>
                <c:pt idx="1">
                  <c:v>43.9</c:v>
                </c:pt>
                <c:pt idx="2">
                  <c:v>48.6</c:v>
                </c:pt>
                <c:pt idx="3">
                  <c:v>50</c:v>
                </c:pt>
                <c:pt idx="4">
                  <c:v>53.6</c:v>
                </c:pt>
                <c:pt idx="5">
                  <c:v>52.8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4646144"/>
        <c:axId val="104647680"/>
        <c:axId val="0"/>
      </c:bar3DChart>
      <c:catAx>
        <c:axId val="1046461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4647680"/>
        <c:crosses val="autoZero"/>
        <c:auto val="1"/>
        <c:lblAlgn val="ctr"/>
        <c:lblOffset val="100"/>
        <c:noMultiLvlLbl val="0"/>
      </c:catAx>
      <c:valAx>
        <c:axId val="1046476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46461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  <c:spPr>
        <a:noFill/>
      </c:spPr>
    </c:sideWall>
    <c:backWall>
      <c:thickness val="0"/>
      <c:spPr>
        <a:noFill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местные +11</c:v>
                </c:pt>
              </c:strCache>
            </c:strRef>
          </c:tx>
          <c:spPr>
            <a:ln>
              <a:noFill/>
            </a:ln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 formatCode="m/d/yyyy">
                  <c:v>42370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89</c:v>
                </c:pt>
                <c:pt idx="1">
                  <c:v>102</c:v>
                </c:pt>
                <c:pt idx="2">
                  <c:v>114</c:v>
                </c:pt>
                <c:pt idx="3">
                  <c:v>137</c:v>
                </c:pt>
                <c:pt idx="4">
                  <c:v>148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региональные 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 formatCode="m/d/yyyy">
                  <c:v>42370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4</c:v>
                </c:pt>
                <c:pt idx="1">
                  <c:v>5</c:v>
                </c:pt>
                <c:pt idx="2">
                  <c:v>9</c:v>
                </c:pt>
                <c:pt idx="3">
                  <c:v>10</c:v>
                </c:pt>
                <c:pt idx="4">
                  <c:v>10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федеральные + 4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 formatCode="m/d/yyyy">
                  <c:v>42370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24</c:v>
                </c:pt>
                <c:pt idx="1">
                  <c:v>27</c:v>
                </c:pt>
                <c:pt idx="2">
                  <c:v>31</c:v>
                </c:pt>
                <c:pt idx="3">
                  <c:v>38</c:v>
                </c:pt>
                <c:pt idx="4">
                  <c:v>42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международные 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spPr>
              <a:noFill/>
            </c:spPr>
            <c:txPr>
              <a:bodyPr/>
              <a:lstStyle/>
              <a:p>
                <a:pPr>
                  <a:defRPr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 formatCode="m/d/yyyy">
                  <c:v>42370</c:v>
                </c:pt>
              </c:numCache>
            </c:num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14</c:v>
                </c:pt>
                <c:pt idx="1">
                  <c:v>18</c:v>
                </c:pt>
                <c:pt idx="2">
                  <c:v>18</c:v>
                </c:pt>
                <c:pt idx="3">
                  <c:v>19</c:v>
                </c:pt>
                <c:pt idx="4">
                  <c:v>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5749888"/>
        <c:axId val="105751680"/>
        <c:axId val="0"/>
      </c:bar3DChart>
      <c:catAx>
        <c:axId val="1057498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05751680"/>
        <c:crosses val="autoZero"/>
        <c:auto val="1"/>
        <c:lblAlgn val="ctr"/>
        <c:lblOffset val="100"/>
        <c:noMultiLvlLbl val="0"/>
      </c:catAx>
      <c:valAx>
        <c:axId val="1057516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574988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6.7395171722915911E-2"/>
          <c:y val="0.80449552945969727"/>
          <c:w val="0.872682931651662"/>
          <c:h val="0.17866827457493575"/>
        </c:manualLayout>
      </c:layout>
      <c:overlay val="0"/>
      <c:txPr>
        <a:bodyPr/>
        <a:lstStyle/>
        <a:p>
          <a:pPr>
            <a:defRPr sz="22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0061728395061727E-2"/>
                  <c:y val="-2.80603266089448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5432098765432098E-2"/>
                  <c:y val="-2.24482612871559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9.2592592592592587E-3"/>
                  <c:y val="-2.24482612871559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1604938271604937E-2"/>
                  <c:y val="-1.4030163304472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2007</c:v>
                </c:pt>
                <c:pt idx="1">
                  <c:v>2009</c:v>
                </c:pt>
                <c:pt idx="2">
                  <c:v>2011</c:v>
                </c:pt>
                <c:pt idx="3">
                  <c:v>2013</c:v>
                </c:pt>
                <c:pt idx="4">
                  <c:v>2014</c:v>
                </c:pt>
                <c:pt idx="5" formatCode="m/d/yyyy">
                  <c:v>42370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30.2</c:v>
                </c:pt>
                <c:pt idx="1">
                  <c:v>34.6</c:v>
                </c:pt>
                <c:pt idx="2">
                  <c:v>47.2</c:v>
                </c:pt>
                <c:pt idx="3">
                  <c:v>52.9</c:v>
                </c:pt>
                <c:pt idx="4">
                  <c:v>58</c:v>
                </c:pt>
                <c:pt idx="5">
                  <c:v>59.6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8561024"/>
        <c:axId val="118566912"/>
        <c:axId val="0"/>
      </c:bar3DChart>
      <c:catAx>
        <c:axId val="1185610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18566912"/>
        <c:crosses val="autoZero"/>
        <c:auto val="1"/>
        <c:lblAlgn val="ctr"/>
        <c:lblOffset val="100"/>
        <c:noMultiLvlLbl val="0"/>
      </c:catAx>
      <c:valAx>
        <c:axId val="1185669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85610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777161417363559E-2"/>
          <c:y val="3.9451025909401881E-2"/>
          <c:w val="0.90480162420738552"/>
          <c:h val="0.7708600725650366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dLbls>
            <c:dLbl>
              <c:idx val="6"/>
              <c:layout>
                <c:manualLayout>
                  <c:x val="0"/>
                  <c:y val="2.32064858290599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1.0449863693341631E-2"/>
                  <c:y val="-4.8733620241025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1.4928376704773602E-3"/>
                  <c:y val="4.8733620241025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1.4928376704773602E-3"/>
                  <c:y val="-2.78477829948719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1.4928376704772507E-3"/>
                  <c:y val="4.40923230752137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 i="0" baseline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Лист1!$A$2:$A$14</c:f>
              <c:numCache>
                <c:formatCode>General</c:formatCode>
                <c:ptCount val="13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</c:numCache>
            </c:numRef>
          </c:cat>
          <c:val>
            <c:numRef>
              <c:f>Лист1!$B$2:$B$14</c:f>
              <c:numCache>
                <c:formatCode>General</c:formatCode>
                <c:ptCount val="13"/>
                <c:pt idx="0">
                  <c:v>0.9</c:v>
                </c:pt>
                <c:pt idx="1">
                  <c:v>1.03</c:v>
                </c:pt>
                <c:pt idx="2">
                  <c:v>0.9</c:v>
                </c:pt>
                <c:pt idx="3">
                  <c:v>0.72</c:v>
                </c:pt>
                <c:pt idx="4">
                  <c:v>0.54</c:v>
                </c:pt>
                <c:pt idx="5">
                  <c:v>0.81</c:v>
                </c:pt>
                <c:pt idx="6">
                  <c:v>2.15</c:v>
                </c:pt>
                <c:pt idx="7">
                  <c:v>1.1299999999999999</c:v>
                </c:pt>
                <c:pt idx="8">
                  <c:v>0.77</c:v>
                </c:pt>
                <c:pt idx="9">
                  <c:v>0.49</c:v>
                </c:pt>
                <c:pt idx="10">
                  <c:v>0.47</c:v>
                </c:pt>
                <c:pt idx="11">
                  <c:v>0.53</c:v>
                </c:pt>
                <c:pt idx="12">
                  <c:v>0.83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002944"/>
        <c:axId val="6008832"/>
      </c:lineChart>
      <c:catAx>
        <c:axId val="60029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6008832"/>
        <c:crosses val="autoZero"/>
        <c:auto val="1"/>
        <c:lblAlgn val="ctr"/>
        <c:lblOffset val="100"/>
        <c:noMultiLvlLbl val="0"/>
      </c:catAx>
      <c:valAx>
        <c:axId val="60088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60029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802400117315087E-2"/>
          <c:y val="2.5195613185836494E-2"/>
          <c:w val="0.87830475898650051"/>
          <c:h val="0.8558475825918332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76200">
              <a:solidFill>
                <a:srgbClr val="C00000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5.5357879245061692E-2"/>
                  <c:y val="-4.79760119940029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019520686094275E-2"/>
                  <c:y val="-6.89655172413793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5.2002856260512452E-2"/>
                  <c:y val="-7.19640179910044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5227741337766544E-2"/>
                  <c:y val="-3.89805097451274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1.0065068953647584E-2"/>
                  <c:y val="-7.19640179910044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0"/>
                  <c:y val="-5.39730134932533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9.2825943316239713E-3"/>
                  <c:y val="-8.99843328065589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 baseline="0">
                    <a:latin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2006</c:v>
                </c:pt>
                <c:pt idx="1">
                  <c:v>2007</c:v>
                </c:pt>
                <c:pt idx="2">
                  <c:v>2010</c:v>
                </c:pt>
                <c:pt idx="3">
                  <c:v>2012</c:v>
                </c:pt>
                <c:pt idx="4">
                  <c:v>2013</c:v>
                </c:pt>
                <c:pt idx="5" formatCode="m/d/yyyy">
                  <c:v>42005</c:v>
                </c:pt>
                <c:pt idx="6" formatCode="m/d/yyyy">
                  <c:v>42370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909</c:v>
                </c:pt>
                <c:pt idx="1">
                  <c:v>953</c:v>
                </c:pt>
                <c:pt idx="2">
                  <c:v>1128</c:v>
                </c:pt>
                <c:pt idx="3">
                  <c:v>1678</c:v>
                </c:pt>
                <c:pt idx="4">
                  <c:v>1813</c:v>
                </c:pt>
                <c:pt idx="5">
                  <c:v>1935</c:v>
                </c:pt>
                <c:pt idx="6">
                  <c:v>2019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4965888"/>
        <c:axId val="44967424"/>
      </c:lineChart>
      <c:catAx>
        <c:axId val="449658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44967424"/>
        <c:crosses val="autoZero"/>
        <c:auto val="1"/>
        <c:lblAlgn val="ctr"/>
        <c:lblOffset val="100"/>
        <c:noMultiLvlLbl val="0"/>
      </c:catAx>
      <c:valAx>
        <c:axId val="449674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49658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 baseline="0"/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кв. на 1000 жителей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Pt>
            <c:idx val="5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7"/>
            <c:invertIfNegative val="0"/>
            <c:bubble3D val="0"/>
            <c:spPr>
              <a:solidFill>
                <a:srgbClr val="FF0000"/>
              </a:solidFill>
            </c:spPr>
          </c:dPt>
          <c:dLbls>
            <c:txPr>
              <a:bodyPr/>
              <a:lstStyle/>
              <a:p>
                <a:pPr>
                  <a:defRPr sz="2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2006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649.4</c:v>
                </c:pt>
                <c:pt idx="1">
                  <c:v>1189</c:v>
                </c:pt>
                <c:pt idx="2">
                  <c:v>1254.4000000000001</c:v>
                </c:pt>
                <c:pt idx="3">
                  <c:v>1324</c:v>
                </c:pt>
                <c:pt idx="4">
                  <c:v>1381.6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5051264"/>
        <c:axId val="45057152"/>
        <c:axId val="0"/>
      </c:bar3DChart>
      <c:catAx>
        <c:axId val="450512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45057152"/>
        <c:crosses val="autoZero"/>
        <c:auto val="1"/>
        <c:lblAlgn val="ctr"/>
        <c:lblOffset val="100"/>
        <c:noMultiLvlLbl val="0"/>
      </c:catAx>
      <c:valAx>
        <c:axId val="450571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450512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01.01.2015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1"/>
              <c:layout>
                <c:manualLayout>
                  <c:x val="-1.7595973328763847E-2"/>
                  <c:y val="5.20773299494500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1.0122698231269971E-2"/>
                  <c:y val="2.19094579768914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6.1728395061728392E-3"/>
                  <c:y val="2.614565849282013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aseline="0">
                    <a:solidFill>
                      <a:schemeClr val="tx2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Лист1!$A$2:$A$8</c:f>
              <c:strCache>
                <c:ptCount val="7"/>
                <c:pt idx="0">
                  <c:v>В-Исетский</c:v>
                </c:pt>
                <c:pt idx="1">
                  <c:v>Ж/дорожный</c:v>
                </c:pt>
                <c:pt idx="2">
                  <c:v>Кировский</c:v>
                </c:pt>
                <c:pt idx="3">
                  <c:v>Ленинский</c:v>
                </c:pt>
                <c:pt idx="4">
                  <c:v>Октябр</c:v>
                </c:pt>
                <c:pt idx="5">
                  <c:v>Орджон</c:v>
                </c:pt>
                <c:pt idx="6">
                  <c:v>Чкаловский 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406</c:v>
                </c:pt>
                <c:pt idx="1">
                  <c:v>234.4</c:v>
                </c:pt>
                <c:pt idx="2">
                  <c:v>316</c:v>
                </c:pt>
                <c:pt idx="3">
                  <c:v>324.2</c:v>
                </c:pt>
                <c:pt idx="4">
                  <c:v>255</c:v>
                </c:pt>
                <c:pt idx="5">
                  <c:v>292</c:v>
                </c:pt>
                <c:pt idx="6">
                  <c:v>209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01.01.2016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Лист1!$A$2:$A$8</c:f>
              <c:strCache>
                <c:ptCount val="7"/>
                <c:pt idx="0">
                  <c:v>В-Исетский</c:v>
                </c:pt>
                <c:pt idx="1">
                  <c:v>Ж/дорожный</c:v>
                </c:pt>
                <c:pt idx="2">
                  <c:v>Кировский</c:v>
                </c:pt>
                <c:pt idx="3">
                  <c:v>Ленинский</c:v>
                </c:pt>
                <c:pt idx="4">
                  <c:v>Октябр</c:v>
                </c:pt>
                <c:pt idx="5">
                  <c:v>Орджон</c:v>
                </c:pt>
                <c:pt idx="6">
                  <c:v>Чкаловский 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437</c:v>
                </c:pt>
                <c:pt idx="1">
                  <c:v>243</c:v>
                </c:pt>
                <c:pt idx="2">
                  <c:v>320</c:v>
                </c:pt>
                <c:pt idx="3">
                  <c:v>364</c:v>
                </c:pt>
                <c:pt idx="4">
                  <c:v>272</c:v>
                </c:pt>
                <c:pt idx="5">
                  <c:v>326</c:v>
                </c:pt>
                <c:pt idx="6">
                  <c:v>228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5124992"/>
        <c:axId val="45130880"/>
        <c:axId val="0"/>
      </c:bar3DChart>
      <c:catAx>
        <c:axId val="4512499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 baseline="0"/>
            </a:pPr>
            <a:endParaRPr lang="ru-RU"/>
          </a:p>
        </c:txPr>
        <c:crossAx val="45130880"/>
        <c:crosses val="autoZero"/>
        <c:auto val="1"/>
        <c:lblAlgn val="ctr"/>
        <c:lblOffset val="100"/>
        <c:noMultiLvlLbl val="0"/>
      </c:catAx>
      <c:valAx>
        <c:axId val="45130880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451249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01.01.2015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1"/>
              <c:layout>
                <c:manualLayout>
                  <c:x val="-1.7595973328763847E-2"/>
                  <c:y val="5.20773299494500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0462585136491426E-2"/>
                  <c:y val="4.26699996304173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1.0122698231269971E-2"/>
                  <c:y val="2.19094579768914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6.1728395061728392E-3"/>
                  <c:y val="2.614565849282013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aseline="0">
                    <a:solidFill>
                      <a:schemeClr val="tx2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Лист1!$A$2:$A$8</c:f>
              <c:strCache>
                <c:ptCount val="7"/>
                <c:pt idx="0">
                  <c:v>В-Исетский</c:v>
                </c:pt>
                <c:pt idx="1">
                  <c:v>Ж/дорожный</c:v>
                </c:pt>
                <c:pt idx="2">
                  <c:v>Кировский</c:v>
                </c:pt>
                <c:pt idx="3">
                  <c:v>Ленинский</c:v>
                </c:pt>
                <c:pt idx="4">
                  <c:v>Октябр</c:v>
                </c:pt>
                <c:pt idx="5">
                  <c:v>Орджон</c:v>
                </c:pt>
                <c:pt idx="6">
                  <c:v>Чкаловский 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1840</c:v>
                </c:pt>
                <c:pt idx="1">
                  <c:v>619</c:v>
                </c:pt>
                <c:pt idx="2">
                  <c:v>690</c:v>
                </c:pt>
                <c:pt idx="3">
                  <c:v>2076</c:v>
                </c:pt>
                <c:pt idx="4">
                  <c:v>1276</c:v>
                </c:pt>
                <c:pt idx="5">
                  <c:v>434</c:v>
                </c:pt>
                <c:pt idx="6">
                  <c:v>828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01.01.2016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9893100389975502E-2"/>
                  <c:y val="-1.35668686385273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7366375487469378E-2"/>
                  <c:y val="2.71337372770546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5.9786200779951004E-3"/>
                  <c:y val="-2.713373727705468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2.8398445370476727E-2"/>
                  <c:y val="-2.71337372770546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Лист1!$A$2:$A$8</c:f>
              <c:strCache>
                <c:ptCount val="7"/>
                <c:pt idx="0">
                  <c:v>В-Исетский</c:v>
                </c:pt>
                <c:pt idx="1">
                  <c:v>Ж/дорожный</c:v>
                </c:pt>
                <c:pt idx="2">
                  <c:v>Кировский</c:v>
                </c:pt>
                <c:pt idx="3">
                  <c:v>Ленинский</c:v>
                </c:pt>
                <c:pt idx="4">
                  <c:v>Октябр</c:v>
                </c:pt>
                <c:pt idx="5">
                  <c:v>Орджон</c:v>
                </c:pt>
                <c:pt idx="6">
                  <c:v>Чкаловский 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1858.5</c:v>
                </c:pt>
                <c:pt idx="1">
                  <c:v>592</c:v>
                </c:pt>
                <c:pt idx="2">
                  <c:v>691</c:v>
                </c:pt>
                <c:pt idx="3">
                  <c:v>2241.5</c:v>
                </c:pt>
                <c:pt idx="4">
                  <c:v>1370</c:v>
                </c:pt>
                <c:pt idx="5">
                  <c:v>456</c:v>
                </c:pt>
                <c:pt idx="6">
                  <c:v>845.6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4007552"/>
        <c:axId val="104032512"/>
        <c:axId val="0"/>
      </c:bar3DChart>
      <c:catAx>
        <c:axId val="10400755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 baseline="0">
                <a:latin typeface="Times New Roman" panose="02020603050405020304" pitchFamily="18" charset="0"/>
              </a:defRPr>
            </a:pPr>
            <a:endParaRPr lang="ru-RU"/>
          </a:p>
        </c:txPr>
        <c:crossAx val="104032512"/>
        <c:crosses val="autoZero"/>
        <c:auto val="1"/>
        <c:lblAlgn val="ctr"/>
        <c:lblOffset val="100"/>
        <c:noMultiLvlLbl val="0"/>
      </c:catAx>
      <c:valAx>
        <c:axId val="104032512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040075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</c:v>
                </c:pt>
              </c:strCache>
            </c:strRef>
          </c:tx>
          <c:spPr>
            <a:solidFill>
              <a:srgbClr val="99CCFF"/>
            </a:solidFill>
          </c:spPr>
          <c:invertIfNegative val="0"/>
          <c:dPt>
            <c:idx val="3"/>
            <c:invertIfNegative val="0"/>
            <c:bubble3D val="0"/>
          </c:dPt>
          <c:dLbls>
            <c:dLbl>
              <c:idx val="3"/>
              <c:layout>
                <c:manualLayout>
                  <c:x val="4.6296296296296294E-3"/>
                  <c:y val="-1.70545730514254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2008</c:v>
                </c:pt>
                <c:pt idx="1">
                  <c:v>2012</c:v>
                </c:pt>
                <c:pt idx="2">
                  <c:v>2013</c:v>
                </c:pt>
                <c:pt idx="3" formatCode="m/d/yyyy">
                  <c:v>42005</c:v>
                </c:pt>
                <c:pt idx="4" formatCode="m/d/yyyy">
                  <c:v>42370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88</c:v>
                </c:pt>
                <c:pt idx="1">
                  <c:v>101.5</c:v>
                </c:pt>
                <c:pt idx="2">
                  <c:v>105.3</c:v>
                </c:pt>
                <c:pt idx="3">
                  <c:v>107.8</c:v>
                </c:pt>
                <c:pt idx="4">
                  <c:v>108.4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Общедоступная сеть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>
              <c:idx val="0"/>
              <c:layout>
                <c:manualLayout>
                  <c:x val="2.0061728395061727E-2"/>
                  <c:y val="-2.57637271471175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9.2592592592592587E-3"/>
                  <c:y val="-2.5763727147117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8518518518518517E-2"/>
                  <c:y val="-1.54582362882705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8518518518518517E-2"/>
                  <c:y val="-2.801044587274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0802469135802583E-2"/>
                  <c:y val="-3.86455907206763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2008</c:v>
                </c:pt>
                <c:pt idx="1">
                  <c:v>2012</c:v>
                </c:pt>
                <c:pt idx="2">
                  <c:v>2013</c:v>
                </c:pt>
                <c:pt idx="3" formatCode="m/d/yyyy">
                  <c:v>42005</c:v>
                </c:pt>
                <c:pt idx="4" formatCode="m/d/yyyy">
                  <c:v>42370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41.2</c:v>
                </c:pt>
                <c:pt idx="1">
                  <c:v>56.1</c:v>
                </c:pt>
                <c:pt idx="2">
                  <c:v>60.1</c:v>
                </c:pt>
                <c:pt idx="3">
                  <c:v>63</c:v>
                </c:pt>
                <c:pt idx="4">
                  <c:v>63.6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8902144"/>
        <c:axId val="145347712"/>
        <c:axId val="0"/>
      </c:bar3DChart>
      <c:catAx>
        <c:axId val="1189021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45347712"/>
        <c:crosses val="autoZero"/>
        <c:auto val="1"/>
        <c:lblAlgn val="ctr"/>
        <c:lblOffset val="100"/>
        <c:noMultiLvlLbl val="0"/>
      </c:catAx>
      <c:valAx>
        <c:axId val="145347712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11890214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22914977641683679"/>
          <c:y val="0.90808784782376706"/>
          <c:w val="0.5432436570428697"/>
          <c:h val="7.7881988871760552E-2"/>
        </c:manualLayout>
      </c:layout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dLbl>
              <c:idx val="2"/>
              <c:layout>
                <c:manualLayout>
                  <c:x val="6.1728395061728392E-3"/>
                  <c:y val="-2.06109817176940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4.6296296296296294E-3"/>
                  <c:y val="-4.89510815795233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4.6296296296296294E-3"/>
                  <c:y val="-2.83400998618293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Лист1!$A$2:$A$8</c:f>
              <c:strCache>
                <c:ptCount val="7"/>
                <c:pt idx="0">
                  <c:v>В-Исетский</c:v>
                </c:pt>
                <c:pt idx="1">
                  <c:v>Железнодор.</c:v>
                </c:pt>
                <c:pt idx="2">
                  <c:v>Кировский</c:v>
                </c:pt>
                <c:pt idx="3">
                  <c:v>Ленинский</c:v>
                </c:pt>
                <c:pt idx="4">
                  <c:v>Октябрьский</c:v>
                </c:pt>
                <c:pt idx="5">
                  <c:v>Ордоникид.</c:v>
                </c:pt>
                <c:pt idx="6">
                  <c:v>Чкаловский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65.8</c:v>
                </c:pt>
                <c:pt idx="1">
                  <c:v>65.2</c:v>
                </c:pt>
                <c:pt idx="2">
                  <c:v>49.2</c:v>
                </c:pt>
                <c:pt idx="3">
                  <c:v>135.1</c:v>
                </c:pt>
                <c:pt idx="4">
                  <c:v>105.2</c:v>
                </c:pt>
                <c:pt idx="5">
                  <c:v>34.4</c:v>
                </c:pt>
                <c:pt idx="6">
                  <c:v>38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8928512"/>
        <c:axId val="118930048"/>
        <c:axId val="0"/>
      </c:bar3DChart>
      <c:catAx>
        <c:axId val="11892851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 baseline="0"/>
            </a:pPr>
            <a:endParaRPr lang="ru-RU"/>
          </a:p>
        </c:txPr>
        <c:crossAx val="118930048"/>
        <c:crosses val="autoZero"/>
        <c:auto val="1"/>
        <c:lblAlgn val="ctr"/>
        <c:lblOffset val="100"/>
        <c:noMultiLvlLbl val="0"/>
      </c:catAx>
      <c:valAx>
        <c:axId val="1189300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89285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млрд руб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Pt>
            <c:idx val="2"/>
            <c:invertIfNegative val="0"/>
            <c:bubble3D val="0"/>
            <c:spPr>
              <a:solidFill>
                <a:srgbClr val="92D050"/>
              </a:solidFill>
            </c:spPr>
          </c:dPt>
          <c:dPt>
            <c:idx val="3"/>
            <c:invertIfNegative val="0"/>
            <c:bubble3D val="0"/>
            <c:spPr>
              <a:solidFill>
                <a:srgbClr val="92D050"/>
              </a:solidFill>
            </c:spPr>
          </c:dPt>
          <c:dPt>
            <c:idx val="4"/>
            <c:invertIfNegative val="0"/>
            <c:bubble3D val="0"/>
            <c:spPr>
              <a:solidFill>
                <a:srgbClr val="92D050"/>
              </a:solidFill>
            </c:spPr>
          </c:dPt>
          <c:dPt>
            <c:idx val="5"/>
            <c:invertIfNegative val="0"/>
            <c:bubble3D val="0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2.5563534441031235E-2"/>
                  <c:y val="-5.69808482818148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-6.51209694649312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4059678716457186E-2"/>
                  <c:y val="-3.25604847324656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2.4059797120970575E-2"/>
                  <c:y val="-1.66733610795381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4059797120970686E-2"/>
                  <c:y val="-2.17069898216437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 i="0" baseline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2006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 formatCode="m/d/yyyy">
                  <c:v>42370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88.9</c:v>
                </c:pt>
                <c:pt idx="1">
                  <c:v>242.9</c:v>
                </c:pt>
                <c:pt idx="2">
                  <c:v>298.60000000000002</c:v>
                </c:pt>
                <c:pt idx="3">
                  <c:v>326.8</c:v>
                </c:pt>
                <c:pt idx="4">
                  <c:v>345.94</c:v>
                </c:pt>
                <c:pt idx="5">
                  <c:v>416.73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6699264"/>
        <c:axId val="136701056"/>
        <c:axId val="0"/>
      </c:bar3DChart>
      <c:catAx>
        <c:axId val="1366992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36701056"/>
        <c:crosses val="autoZero"/>
        <c:auto val="1"/>
        <c:lblAlgn val="ctr"/>
        <c:lblOffset val="100"/>
        <c:noMultiLvlLbl val="0"/>
      </c:catAx>
      <c:valAx>
        <c:axId val="1367010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66992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</c:spPr>
          </c:dPt>
          <c:dPt>
            <c:idx val="1"/>
            <c:invertIfNegative val="0"/>
            <c:bubble3D val="0"/>
          </c:dPt>
          <c:dLbls>
            <c:txPr>
              <a:bodyPr/>
              <a:lstStyle/>
              <a:p>
                <a:pPr>
                  <a:defRPr sz="1600" baseline="0">
                    <a:latin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Лист1!$A$2:$A$10</c:f>
              <c:strCache>
                <c:ptCount val="9"/>
                <c:pt idx="0">
                  <c:v>Екатеринбург</c:v>
                </c:pt>
                <c:pt idx="1">
                  <c:v>Новосибирск</c:v>
                </c:pt>
                <c:pt idx="2">
                  <c:v>Казань</c:v>
                </c:pt>
                <c:pt idx="3">
                  <c:v>Р-на-Дону</c:v>
                </c:pt>
                <c:pt idx="4">
                  <c:v>Н.Новгород</c:v>
                </c:pt>
                <c:pt idx="5">
                  <c:v>Пермь</c:v>
                </c:pt>
                <c:pt idx="6">
                  <c:v>Самара</c:v>
                </c:pt>
                <c:pt idx="7">
                  <c:v>Уфа</c:v>
                </c:pt>
                <c:pt idx="8">
                  <c:v>Красноярск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198.37</c:v>
                </c:pt>
                <c:pt idx="1">
                  <c:v>175.595</c:v>
                </c:pt>
                <c:pt idx="2">
                  <c:v>166.33</c:v>
                </c:pt>
                <c:pt idx="3">
                  <c:v>146.16999999999999</c:v>
                </c:pt>
                <c:pt idx="4">
                  <c:v>137.03</c:v>
                </c:pt>
                <c:pt idx="5">
                  <c:v>114.13</c:v>
                </c:pt>
                <c:pt idx="6">
                  <c:v>141.11000000000001</c:v>
                </c:pt>
                <c:pt idx="7">
                  <c:v>122.9</c:v>
                </c:pt>
                <c:pt idx="8">
                  <c:v>93.59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7415424"/>
        <c:axId val="147416960"/>
        <c:axId val="0"/>
      </c:bar3DChart>
      <c:catAx>
        <c:axId val="14741542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 baseline="0"/>
            </a:pPr>
            <a:endParaRPr lang="ru-RU"/>
          </a:p>
        </c:txPr>
        <c:crossAx val="147416960"/>
        <c:crosses val="autoZero"/>
        <c:auto val="1"/>
        <c:lblAlgn val="ctr"/>
        <c:lblOffset val="100"/>
        <c:noMultiLvlLbl val="0"/>
      </c:catAx>
      <c:valAx>
        <c:axId val="147416960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1474154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autoTitleDeleted val="1"/>
    <c:view3D>
      <c:rotX val="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тыс.руб</c:v>
                </c:pt>
              </c:strCache>
            </c:strRef>
          </c:tx>
          <c:spPr>
            <a:solidFill>
              <a:srgbClr val="00B050"/>
            </a:solidFill>
            <a:ln>
              <a:solidFill>
                <a:schemeClr val="accent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accent1"/>
                </a:solidFill>
              </a:ln>
            </c:spPr>
          </c:dPt>
          <c:dPt>
            <c:idx val="1"/>
            <c:invertIfNegative val="0"/>
            <c:bubble3D val="0"/>
          </c:dPt>
          <c:dLbls>
            <c:txPr>
              <a:bodyPr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Лист1!$A$2:$A$8</c:f>
              <c:strCache>
                <c:ptCount val="7"/>
                <c:pt idx="0">
                  <c:v>Екатеринбург</c:v>
                </c:pt>
                <c:pt idx="1">
                  <c:v>Казань</c:v>
                </c:pt>
                <c:pt idx="2">
                  <c:v>Красноярск</c:v>
                </c:pt>
                <c:pt idx="3">
                  <c:v>Омск</c:v>
                </c:pt>
                <c:pt idx="4">
                  <c:v>Пермь</c:v>
                </c:pt>
                <c:pt idx="5">
                  <c:v>Р-на-Дону</c:v>
                </c:pt>
                <c:pt idx="6">
                  <c:v>Уфа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494.01</c:v>
                </c:pt>
                <c:pt idx="1">
                  <c:v>372.35</c:v>
                </c:pt>
                <c:pt idx="2">
                  <c:v>93.591999999999999</c:v>
                </c:pt>
                <c:pt idx="3">
                  <c:v>216.88900000000001</c:v>
                </c:pt>
                <c:pt idx="4">
                  <c:v>312.77</c:v>
                </c:pt>
                <c:pt idx="5">
                  <c:v>382.18</c:v>
                </c:pt>
                <c:pt idx="6">
                  <c:v>384.54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145307904"/>
        <c:axId val="148912768"/>
        <c:axId val="0"/>
      </c:bar3DChart>
      <c:catAx>
        <c:axId val="145307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48912768"/>
        <c:crosses val="autoZero"/>
        <c:auto val="1"/>
        <c:lblAlgn val="ctr"/>
        <c:lblOffset val="100"/>
        <c:noMultiLvlLbl val="0"/>
      </c:catAx>
      <c:valAx>
        <c:axId val="14891276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453079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dLbl>
              <c:idx val="0"/>
              <c:layout>
                <c:manualLayout>
                  <c:x val="1.6975308641975308E-2"/>
                  <c:y val="-2.96294222495963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4.6296296296296294E-3"/>
                  <c:y val="-5.92588444991927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0802469135802469E-2"/>
                  <c:y val="-2.96294222495963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0802469135802469E-2"/>
                  <c:y val="-4.14811911494349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200" baseline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2006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8.3000000000000007</c:v>
                </c:pt>
                <c:pt idx="1">
                  <c:v>28.7</c:v>
                </c:pt>
                <c:pt idx="2">
                  <c:v>32.417000000000002</c:v>
                </c:pt>
                <c:pt idx="3">
                  <c:v>35.9</c:v>
                </c:pt>
                <c:pt idx="4">
                  <c:v>38.57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5486976"/>
        <c:axId val="145488512"/>
        <c:axId val="0"/>
      </c:bar3DChart>
      <c:catAx>
        <c:axId val="1454869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45488512"/>
        <c:crosses val="autoZero"/>
        <c:auto val="1"/>
        <c:lblAlgn val="ctr"/>
        <c:lblOffset val="100"/>
        <c:noMultiLvlLbl val="0"/>
      </c:catAx>
      <c:valAx>
        <c:axId val="1454885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54869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К-во вакансий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2.1597483672075597E-2"/>
                  <c:y val="-5.09745127436281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151865795844032E-2"/>
                  <c:y val="-4.19790104947526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aseline="0">
                    <a:latin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Лист1!$A$2:$A$3</c:f>
              <c:numCache>
                <c:formatCode>m/d/yyyy</c:formatCode>
                <c:ptCount val="2"/>
                <c:pt idx="0">
                  <c:v>42005</c:v>
                </c:pt>
                <c:pt idx="1">
                  <c:v>42370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2923</c:v>
                </c:pt>
                <c:pt idx="1">
                  <c:v>3263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Зарегистрировано безработных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8717819182465519E-2"/>
                  <c:y val="-7.79610194902548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87966448961008E-3"/>
                  <c:y val="-3.59820089955022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aseline="0">
                    <a:latin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Лист1!$A$2:$A$3</c:f>
              <c:numCache>
                <c:formatCode>m/d/yyyy</c:formatCode>
                <c:ptCount val="2"/>
                <c:pt idx="0">
                  <c:v>42005</c:v>
                </c:pt>
                <c:pt idx="1">
                  <c:v>42370</c:v>
                </c:pt>
              </c:numCache>
            </c:num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288</c:v>
                </c:pt>
                <c:pt idx="1">
                  <c:v>853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Неудовлетовренный спрос 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7.1991612240251994E-3"/>
                  <c:y val="-6.89655172413793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7.1991612240251994E-3"/>
                  <c:y val="-2.39880059970014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Лист1!$A$2:$A$3</c:f>
              <c:numCache>
                <c:formatCode>m/d/yyyy</c:formatCode>
                <c:ptCount val="2"/>
                <c:pt idx="0">
                  <c:v>42005</c:v>
                </c:pt>
                <c:pt idx="1">
                  <c:v>42370</c:v>
                </c:pt>
              </c:numCache>
            </c:num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2635</c:v>
                </c:pt>
                <c:pt idx="1">
                  <c:v>2410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904256"/>
        <c:axId val="7799552"/>
        <c:axId val="0"/>
      </c:bar3DChart>
      <c:dateAx>
        <c:axId val="7904256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crossAx val="7799552"/>
        <c:crosses val="autoZero"/>
        <c:auto val="1"/>
        <c:lblOffset val="100"/>
        <c:baseTimeUnit val="years"/>
      </c:dateAx>
      <c:valAx>
        <c:axId val="77995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90425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3.2012572569812589E-2"/>
          <c:y val="0.84965517241379307"/>
          <c:w val="0.95903892671503299"/>
          <c:h val="0.13835082458770614"/>
        </c:manualLayout>
      </c:layout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autoTitleDeleted val="1"/>
    <c:view3D>
      <c:rotX val="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 руб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</c:spPr>
          </c:dPt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solidFill>
                  <a:srgbClr val="FFFF00"/>
                </a:solidFill>
              </a:ln>
            </c:spPr>
          </c:dPt>
          <c:dLbls>
            <c:txPr>
              <a:bodyPr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Екатеринбург</c:v>
                </c:pt>
                <c:pt idx="1">
                  <c:v>Казань</c:v>
                </c:pt>
                <c:pt idx="2">
                  <c:v>Омск</c:v>
                </c:pt>
                <c:pt idx="3">
                  <c:v>Пермь</c:v>
                </c:pt>
                <c:pt idx="4">
                  <c:v>Уфа</c:v>
                </c:pt>
                <c:pt idx="5">
                  <c:v>Ростов - на -Дону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38.57</c:v>
                </c:pt>
                <c:pt idx="1">
                  <c:v>18.794</c:v>
                </c:pt>
                <c:pt idx="2">
                  <c:v>11.69</c:v>
                </c:pt>
                <c:pt idx="3">
                  <c:v>17.329999999999998</c:v>
                </c:pt>
                <c:pt idx="4">
                  <c:v>15.038</c:v>
                </c:pt>
                <c:pt idx="5">
                  <c:v>19.940000000000001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148847232"/>
        <c:axId val="148871424"/>
        <c:axId val="0"/>
      </c:bar3DChart>
      <c:catAx>
        <c:axId val="148847232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48871424"/>
        <c:crosses val="autoZero"/>
        <c:auto val="1"/>
        <c:lblAlgn val="ctr"/>
        <c:lblOffset val="100"/>
        <c:noMultiLvlLbl val="0"/>
      </c:catAx>
      <c:valAx>
        <c:axId val="14887142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488472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autoTitleDeleted val="1"/>
    <c:view3D>
      <c:rotX val="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 руб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</c:spPr>
          </c:dPt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solidFill>
                  <a:srgbClr val="FFFF00"/>
                </a:solidFill>
              </a:ln>
            </c:spPr>
          </c:dPt>
          <c:dLbls>
            <c:txPr>
              <a:bodyPr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Екатеринбург</c:v>
                </c:pt>
                <c:pt idx="1">
                  <c:v>Казань</c:v>
                </c:pt>
                <c:pt idx="2">
                  <c:v>Омск</c:v>
                </c:pt>
                <c:pt idx="3">
                  <c:v>Пермь</c:v>
                </c:pt>
                <c:pt idx="4">
                  <c:v>Уфа</c:v>
                </c:pt>
                <c:pt idx="5">
                  <c:v>Ростов - на -Дону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26.25</c:v>
                </c:pt>
                <c:pt idx="1">
                  <c:v>15.68</c:v>
                </c:pt>
                <c:pt idx="2">
                  <c:v>9.9640000000000004</c:v>
                </c:pt>
                <c:pt idx="3">
                  <c:v>16.72</c:v>
                </c:pt>
                <c:pt idx="4">
                  <c:v>13.448</c:v>
                </c:pt>
                <c:pt idx="5">
                  <c:v>17.89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149301120"/>
        <c:axId val="149308928"/>
        <c:axId val="0"/>
      </c:bar3DChart>
      <c:catAx>
        <c:axId val="149301120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49308928"/>
        <c:crosses val="autoZero"/>
        <c:auto val="1"/>
        <c:lblAlgn val="ctr"/>
        <c:lblOffset val="100"/>
        <c:noMultiLvlLbl val="0"/>
      </c:catAx>
      <c:valAx>
        <c:axId val="1493089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493011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ед.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Pt>
            <c:idx val="4"/>
            <c:invertIfNegative val="0"/>
            <c:bubble3D val="0"/>
            <c:spPr>
              <a:solidFill>
                <a:srgbClr val="00B050"/>
              </a:solidFill>
            </c:spPr>
          </c:dPt>
          <c:dLbls>
            <c:txPr>
              <a:bodyPr/>
              <a:lstStyle/>
              <a:p>
                <a:pPr>
                  <a:defRPr sz="2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2012</c:v>
                </c:pt>
                <c:pt idx="4">
                  <c:v>2013</c:v>
                </c:pt>
                <c:pt idx="5" formatCode="m/d/yyyy">
                  <c:v>42005</c:v>
                </c:pt>
                <c:pt idx="6" formatCode="m/d/yyyy">
                  <c:v>42370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16</c:v>
                </c:pt>
                <c:pt idx="1">
                  <c:v>24</c:v>
                </c:pt>
                <c:pt idx="2">
                  <c:v>26</c:v>
                </c:pt>
                <c:pt idx="3">
                  <c:v>30</c:v>
                </c:pt>
                <c:pt idx="4">
                  <c:v>32</c:v>
                </c:pt>
                <c:pt idx="5">
                  <c:v>34</c:v>
                </c:pt>
                <c:pt idx="6">
                  <c:v>36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50426368"/>
        <c:axId val="150427904"/>
        <c:axId val="0"/>
      </c:bar3DChart>
      <c:catAx>
        <c:axId val="1504263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aseline="0"/>
            </a:pPr>
            <a:endParaRPr lang="ru-RU"/>
          </a:p>
        </c:txPr>
        <c:crossAx val="150427904"/>
        <c:crosses val="autoZero"/>
        <c:auto val="1"/>
        <c:lblAlgn val="ctr"/>
        <c:lblOffset val="100"/>
        <c:noMultiLvlLbl val="0"/>
      </c:catAx>
      <c:valAx>
        <c:axId val="1504279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04263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площадь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Pt>
            <c:idx val="4"/>
            <c:invertIfNegative val="0"/>
            <c:bubble3D val="0"/>
            <c:spPr>
              <a:solidFill>
                <a:srgbClr val="00B050"/>
              </a:solidFill>
            </c:spPr>
          </c:dPt>
          <c:dLbls>
            <c:txPr>
              <a:bodyPr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2008</c:v>
                </c:pt>
                <c:pt idx="1">
                  <c:v>2009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 formatCode="m/d/yyyy">
                  <c:v>42370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672</c:v>
                </c:pt>
                <c:pt idx="1">
                  <c:v>915</c:v>
                </c:pt>
                <c:pt idx="2">
                  <c:v>1192</c:v>
                </c:pt>
                <c:pt idx="3">
                  <c:v>1273</c:v>
                </c:pt>
                <c:pt idx="4">
                  <c:v>1363.1</c:v>
                </c:pt>
                <c:pt idx="5">
                  <c:v>1502.72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Торговая площадь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Pt>
            <c:idx val="4"/>
            <c:invertIfNegative val="0"/>
            <c:bubble3D val="0"/>
          </c:dPt>
          <c:dLbls>
            <c:txPr>
              <a:bodyPr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2008</c:v>
                </c:pt>
                <c:pt idx="1">
                  <c:v>2009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 formatCode="m/d/yyyy">
                  <c:v>42370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400</c:v>
                </c:pt>
                <c:pt idx="1">
                  <c:v>566</c:v>
                </c:pt>
                <c:pt idx="2">
                  <c:v>725</c:v>
                </c:pt>
                <c:pt idx="3">
                  <c:v>765</c:v>
                </c:pt>
                <c:pt idx="4">
                  <c:v>835.8</c:v>
                </c:pt>
                <c:pt idx="5">
                  <c:v>882.48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52997248"/>
        <c:axId val="153011328"/>
        <c:axId val="0"/>
      </c:bar3DChart>
      <c:catAx>
        <c:axId val="1529972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53011328"/>
        <c:crosses val="autoZero"/>
        <c:auto val="1"/>
        <c:lblAlgn val="ctr"/>
        <c:lblOffset val="100"/>
        <c:noMultiLvlLbl val="0"/>
      </c:catAx>
      <c:valAx>
        <c:axId val="1530113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299724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8680701370662045"/>
          <c:y val="0.90528181516287265"/>
          <c:w val="0.59552165354330855"/>
          <c:h val="7.7881988871760552E-2"/>
        </c:manualLayout>
      </c:layout>
      <c:overlay val="0"/>
      <c:txPr>
        <a:bodyPr/>
        <a:lstStyle/>
        <a:p>
          <a:pPr>
            <a:defRPr sz="16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2"/>
            <c:bubble3D val="0"/>
            <c:spPr>
              <a:solidFill>
                <a:srgbClr val="0000FF"/>
              </a:solidFill>
            </c:spPr>
          </c:dPt>
          <c:dPt>
            <c:idx val="3"/>
            <c:bubble3D val="0"/>
            <c:spPr>
              <a:solidFill>
                <a:srgbClr val="FF3300"/>
              </a:solidFill>
            </c:spPr>
          </c:dPt>
          <c:dPt>
            <c:idx val="4"/>
            <c:bubble3D val="0"/>
            <c:spPr>
              <a:solidFill>
                <a:srgbClr val="FFC000"/>
              </a:solidFill>
            </c:spPr>
          </c:dPt>
          <c:dPt>
            <c:idx val="5"/>
            <c:bubble3D val="0"/>
            <c:spPr>
              <a:solidFill>
                <a:srgbClr val="FFFF00"/>
              </a:solidFill>
            </c:spPr>
          </c:dPt>
          <c:dPt>
            <c:idx val="6"/>
            <c:bubble3D val="0"/>
            <c:spPr>
              <a:solidFill>
                <a:srgbClr val="3366FF"/>
              </a:solidFill>
            </c:spPr>
          </c:dPt>
          <c:dLbls>
            <c:dLbl>
              <c:idx val="0"/>
              <c:layout>
                <c:manualLayout>
                  <c:x val="-5.6971813274797212E-3"/>
                  <c:y val="-2.83967465086354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4.2763567217133744E-2"/>
                  <c:y val="-3.1957879328052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1730723421124133E-2"/>
                  <c:y val="-0.10860498884416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8.2053086399418215E-3"/>
                  <c:y val="-7.16294608601211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8771090284140009E-3"/>
                  <c:y val="-2.86829026431666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4.2286800873612557E-3"/>
                  <c:y val="-6.53975374517465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2.2612593745938419E-2"/>
                  <c:y val="-4.85395884734797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1.8660741264047445E-2"/>
                  <c:y val="-3.06104428100910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Лист1!$A$2:$A$7</c:f>
              <c:strCache>
                <c:ptCount val="6"/>
                <c:pt idx="0">
                  <c:v>Супермаркет</c:v>
                </c:pt>
                <c:pt idx="1">
                  <c:v>Прод магазины</c:v>
                </c:pt>
                <c:pt idx="2">
                  <c:v>Непрод магазинв</c:v>
                </c:pt>
                <c:pt idx="3">
                  <c:v>Торговые центры </c:v>
                </c:pt>
                <c:pt idx="4">
                  <c:v>Торговые комплексы</c:v>
                </c:pt>
                <c:pt idx="5">
                  <c:v>Автосалоны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7</c:v>
                </c:pt>
                <c:pt idx="1">
                  <c:v>60</c:v>
                </c:pt>
                <c:pt idx="2">
                  <c:v>47</c:v>
                </c:pt>
                <c:pt idx="3">
                  <c:v>2</c:v>
                </c:pt>
                <c:pt idx="4">
                  <c:v>4</c:v>
                </c:pt>
                <c:pt idx="5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Лист1!$A$2:$A$5</c:f>
              <c:strCache>
                <c:ptCount val="4"/>
                <c:pt idx="0">
                  <c:v>Торговля автотранспорт средствами</c:v>
                </c:pt>
                <c:pt idx="1">
                  <c:v>Оптовая торговля</c:v>
                </c:pt>
                <c:pt idx="2">
                  <c:v>Розничная торговля</c:v>
                </c:pt>
                <c:pt idx="3">
                  <c:v>Общ питание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42</c:v>
                </c:pt>
                <c:pt idx="1">
                  <c:v>36.4</c:v>
                </c:pt>
                <c:pt idx="2">
                  <c:v>28.93</c:v>
                </c:pt>
                <c:pt idx="3">
                  <c:v>22.1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>
              <c:idx val="0"/>
              <c:layout>
                <c:manualLayout>
                  <c:x val="2.4972646226703206E-2"/>
                  <c:y val="-1.7388521776140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4.0580550118392768E-2"/>
                  <c:y val="2.484074539448668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5898178950885859E-2"/>
                  <c:y val="-2.73248199339353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5.6188454010082212E-2"/>
                  <c:y val="4.968149078897382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Торговля автотранспорт средствами</c:v>
                </c:pt>
                <c:pt idx="1">
                  <c:v>Оптовая торговля</c:v>
                </c:pt>
                <c:pt idx="2">
                  <c:v>Розничная торговля</c:v>
                </c:pt>
                <c:pt idx="3">
                  <c:v>Общ питание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41.95</c:v>
                </c:pt>
                <c:pt idx="1">
                  <c:v>38.93</c:v>
                </c:pt>
                <c:pt idx="2">
                  <c:v>30.06</c:v>
                </c:pt>
                <c:pt idx="3">
                  <c:v>25.79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2888704"/>
        <c:axId val="32895744"/>
        <c:axId val="0"/>
      </c:bar3DChart>
      <c:catAx>
        <c:axId val="3288870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 baseline="0">
                <a:solidFill>
                  <a:srgbClr val="FF0000"/>
                </a:solidFill>
                <a:latin typeface="Times New Roman" panose="02020603050405020304" pitchFamily="18" charset="0"/>
              </a:defRPr>
            </a:pPr>
            <a:endParaRPr lang="ru-RU"/>
          </a:p>
        </c:txPr>
        <c:crossAx val="32895744"/>
        <c:crosses val="autoZero"/>
        <c:auto val="1"/>
        <c:lblAlgn val="ctr"/>
        <c:lblOffset val="100"/>
        <c:noMultiLvlLbl val="0"/>
      </c:catAx>
      <c:valAx>
        <c:axId val="32895744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32888704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baseline="0">
              <a:latin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</c:spPr>
          </c:dPt>
          <c:dLbls>
            <c:dLbl>
              <c:idx val="0"/>
              <c:layout>
                <c:manualLayout>
                  <c:x val="0.31172839506172839"/>
                  <c:y val="5.61206532178897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30401234567901236"/>
                  <c:y val="-1.12241306435779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39197518712938673"/>
                  <c:y val="9.1081680929767436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.37962962962962954"/>
                  <c:y val="-5.61206532178897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.3317901234567901"/>
                  <c:y val="2.8060326608944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0.34722222222222221"/>
                  <c:y val="-1.4030163304472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0.36882716049382713"/>
                  <c:y val="-2.8060326608944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0.33796296296296297"/>
                  <c:y val="-5.61206532178897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0.36265419947506572"/>
                  <c:y val="-1.12241306435779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0.38425913774667053"/>
                  <c:y val="-2.484074539448668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0.30246913580246915"/>
                  <c:y val="-1.24203726972433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0.31635802469135804"/>
                  <c:y val="-1.49044472366920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Лист1!$A$2:$A$12</c:f>
              <c:strCache>
                <c:ptCount val="11"/>
                <c:pt idx="0">
                  <c:v>Волгоград</c:v>
                </c:pt>
                <c:pt idx="1">
                  <c:v>Екатеринубрг</c:v>
                </c:pt>
                <c:pt idx="2">
                  <c:v>Красноярск</c:v>
                </c:pt>
                <c:pt idx="3">
                  <c:v>Казань</c:v>
                </c:pt>
                <c:pt idx="4">
                  <c:v>Н.Новгород</c:v>
                </c:pt>
                <c:pt idx="5">
                  <c:v>Пермь</c:v>
                </c:pt>
                <c:pt idx="6">
                  <c:v>Самара</c:v>
                </c:pt>
                <c:pt idx="7">
                  <c:v>Уфа</c:v>
                </c:pt>
                <c:pt idx="8">
                  <c:v>Новосибирск</c:v>
                </c:pt>
                <c:pt idx="9">
                  <c:v>Омск</c:v>
                </c:pt>
                <c:pt idx="10">
                  <c:v>Челябинск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29964</c:v>
                </c:pt>
                <c:pt idx="1">
                  <c:v>41492</c:v>
                </c:pt>
                <c:pt idx="2">
                  <c:v>39699</c:v>
                </c:pt>
                <c:pt idx="3">
                  <c:v>34790</c:v>
                </c:pt>
                <c:pt idx="4">
                  <c:v>36407</c:v>
                </c:pt>
                <c:pt idx="5">
                  <c:v>36728</c:v>
                </c:pt>
                <c:pt idx="6">
                  <c:v>34423</c:v>
                </c:pt>
                <c:pt idx="7">
                  <c:v>35665</c:v>
                </c:pt>
                <c:pt idx="8">
                  <c:v>37199</c:v>
                </c:pt>
                <c:pt idx="9">
                  <c:v>31109</c:v>
                </c:pt>
                <c:pt idx="10">
                  <c:v>32725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3041024"/>
        <c:axId val="33059200"/>
        <c:axId val="0"/>
      </c:bar3DChart>
      <c:catAx>
        <c:axId val="33041024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600" baseline="0">
                <a:latin typeface="Times New Roman" panose="02020603050405020304" pitchFamily="18" charset="0"/>
              </a:defRPr>
            </a:pPr>
            <a:endParaRPr lang="ru-RU"/>
          </a:p>
        </c:txPr>
        <c:crossAx val="33059200"/>
        <c:crosses val="autoZero"/>
        <c:auto val="1"/>
        <c:lblAlgn val="ctr"/>
        <c:lblOffset val="100"/>
        <c:noMultiLvlLbl val="0"/>
      </c:catAx>
      <c:valAx>
        <c:axId val="33059200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330410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Ед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</c:spPr>
          <c:invertIfNegative val="0"/>
          <c:dPt>
            <c:idx val="2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</c:spPr>
          </c:dPt>
          <c:dPt>
            <c:idx val="3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</c:spPr>
          </c:dPt>
          <c:dLbls>
            <c:dLbl>
              <c:idx val="0"/>
              <c:layout>
                <c:manualLayout>
                  <c:x val="9.2592592592592934E-3"/>
                  <c:y val="-5.61206532178897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5432098765432159E-2"/>
                  <c:y val="-6.45387512005732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3148148148148147E-2"/>
                  <c:y val="-5.33146205569953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2.4691358024691357E-2"/>
                  <c:y val="-4.770255523520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3148148148148147E-2"/>
                  <c:y val="-2.80603266089448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2006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 formatCode="m/d/yyyy">
                  <c:v>42370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2664</c:v>
                </c:pt>
                <c:pt idx="1">
                  <c:v>3586</c:v>
                </c:pt>
                <c:pt idx="2">
                  <c:v>3903</c:v>
                </c:pt>
                <c:pt idx="3">
                  <c:v>4070</c:v>
                </c:pt>
                <c:pt idx="4">
                  <c:v>4290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2991488"/>
        <c:axId val="33009664"/>
        <c:axId val="0"/>
      </c:bar3DChart>
      <c:catAx>
        <c:axId val="329914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33009664"/>
        <c:crosses val="autoZero"/>
        <c:auto val="1"/>
        <c:lblAlgn val="ctr"/>
        <c:lblOffset val="100"/>
        <c:noMultiLvlLbl val="0"/>
      </c:catAx>
      <c:valAx>
        <c:axId val="330096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29914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7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657522859517872E-2"/>
          <c:y val="0.19723707169791591"/>
          <c:w val="0.56890267768897962"/>
          <c:h val="0.5916929709335128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0"/>
            <c:bubble3D val="0"/>
            <c:explosion val="29"/>
          </c:dPt>
          <c:dPt>
            <c:idx val="1"/>
            <c:bubble3D val="0"/>
            <c:explosion val="0"/>
          </c:dPt>
          <c:dPt>
            <c:idx val="2"/>
            <c:bubble3D val="0"/>
            <c:spPr>
              <a:solidFill>
                <a:srgbClr val="C00000"/>
              </a:solidFill>
            </c:spPr>
          </c:dPt>
          <c:dPt>
            <c:idx val="3"/>
            <c:bubble3D val="0"/>
            <c:spPr>
              <a:solidFill>
                <a:srgbClr val="FFC000"/>
              </a:solidFill>
            </c:spPr>
          </c:dPt>
          <c:dLbls>
            <c:dLbl>
              <c:idx val="0"/>
              <c:layout>
                <c:manualLayout>
                  <c:x val="2.8624605970587892E-2"/>
                  <c:y val="-6.26080532962224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2108516090375797E-3"/>
                  <c:y val="5.424372925425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4.805170250689559E-2"/>
                  <c:y val="-2.72857109443979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Прод магазины</c:v>
                </c:pt>
                <c:pt idx="1">
                  <c:v>Непрод магазины</c:v>
                </c:pt>
                <c:pt idx="2">
                  <c:v>Торговые центры</c:v>
                </c:pt>
                <c:pt idx="3">
                  <c:v>Торговые комплексы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1449</c:v>
                </c:pt>
                <c:pt idx="1">
                  <c:v>2545</c:v>
                </c:pt>
                <c:pt idx="2">
                  <c:v>34</c:v>
                </c:pt>
                <c:pt idx="3">
                  <c:v>42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ayout>
        <c:manualLayout>
          <c:xMode val="edge"/>
          <c:yMode val="edge"/>
          <c:x val="0.25178879007540239"/>
          <c:y val="0.6448472845420804"/>
          <c:w val="0.62230343380789077"/>
          <c:h val="0.33355647558434548"/>
        </c:manualLayout>
      </c:layout>
      <c:overlay val="0"/>
      <c:txPr>
        <a:bodyPr/>
        <a:lstStyle/>
        <a:p>
          <a:pPr>
            <a:defRPr sz="16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2"/>
            <c:bubble3D val="0"/>
            <c:spPr>
              <a:solidFill>
                <a:srgbClr val="FF0000"/>
              </a:solidFill>
            </c:spPr>
          </c:dPt>
          <c:dPt>
            <c:idx val="3"/>
            <c:bubble3D val="0"/>
            <c:spPr>
              <a:solidFill>
                <a:srgbClr val="FFC000"/>
              </a:solidFill>
            </c:spPr>
          </c:dPt>
          <c:dLbls>
            <c:dLbl>
              <c:idx val="0"/>
              <c:layout>
                <c:manualLayout>
                  <c:x val="-8.1916458600116551E-2"/>
                  <c:y val="-6.86373474416066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5834804904718191E-2"/>
                  <c:y val="8.80276190159926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Прод магазины</c:v>
                </c:pt>
                <c:pt idx="1">
                  <c:v>Непрод магазины</c:v>
                </c:pt>
                <c:pt idx="2">
                  <c:v>Торговые центры</c:v>
                </c:pt>
                <c:pt idx="3">
                  <c:v>Торговые комплексы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1660</c:v>
                </c:pt>
                <c:pt idx="1">
                  <c:v>2548</c:v>
                </c:pt>
                <c:pt idx="2">
                  <c:v>36</c:v>
                </c:pt>
                <c:pt idx="3">
                  <c:v>46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ayout>
        <c:manualLayout>
          <c:xMode val="edge"/>
          <c:yMode val="edge"/>
          <c:x val="0.2559559659063223"/>
          <c:y val="0.61990202481234546"/>
          <c:w val="0.65517476615658687"/>
          <c:h val="0.30199824613836812"/>
        </c:manualLayout>
      </c:layout>
      <c:overlay val="0"/>
      <c:txPr>
        <a:bodyPr/>
        <a:lstStyle/>
        <a:p>
          <a:pPr>
            <a:defRPr sz="16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noFill/>
        <a:ln>
          <a:noFill/>
        </a:ln>
      </c:spPr>
    </c:sideWall>
    <c:backWall>
      <c:thickness val="0"/>
      <c:spPr>
        <a:noFill/>
        <a:ln>
          <a:noFill/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Pt>
            <c:idx val="3"/>
            <c:invertIfNegative val="0"/>
            <c:bubble3D val="0"/>
            <c:spPr>
              <a:solidFill>
                <a:srgbClr val="00B0F0"/>
              </a:solidFill>
            </c:spPr>
          </c:dPt>
          <c:dPt>
            <c:idx val="4"/>
            <c:invertIfNegative val="0"/>
            <c:bubble3D val="0"/>
            <c:spPr>
              <a:solidFill>
                <a:srgbClr val="00B0F0"/>
              </a:solidFill>
            </c:spPr>
          </c:dPt>
          <c:dPt>
            <c:idx val="5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6"/>
            <c:invertIfNegative val="0"/>
            <c:bubble3D val="0"/>
            <c:spPr>
              <a:solidFill>
                <a:srgbClr val="00B0F0"/>
              </a:solidFill>
            </c:spPr>
          </c:dPt>
          <c:dLbls>
            <c:dLbl>
              <c:idx val="3"/>
              <c:layout>
                <c:manualLayout>
                  <c:x val="7.716049382716049E-3"/>
                  <c:y val="-2.17069898216437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4.6296296296296294E-3"/>
                  <c:y val="-2.44203635493492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7.7160493827159362E-3"/>
                  <c:y val="-5.69808482818148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2006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 formatCode="m/d/yyyy">
                  <c:v>42370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1403</c:v>
                </c:pt>
                <c:pt idx="1">
                  <c:v>1784</c:v>
                </c:pt>
                <c:pt idx="2">
                  <c:v>1871</c:v>
                </c:pt>
                <c:pt idx="3">
                  <c:v>2013</c:v>
                </c:pt>
                <c:pt idx="4">
                  <c:v>2151</c:v>
                </c:pt>
                <c:pt idx="5">
                  <c:v>2181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4859648"/>
        <c:axId val="43856256"/>
        <c:axId val="0"/>
      </c:bar3DChart>
      <c:catAx>
        <c:axId val="348596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43856256"/>
        <c:crosses val="autoZero"/>
        <c:auto val="1"/>
        <c:lblAlgn val="ctr"/>
        <c:lblOffset val="100"/>
        <c:noMultiLvlLbl val="0"/>
      </c:catAx>
      <c:valAx>
        <c:axId val="438562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48596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C0A822-F0AC-47B9-ACC8-F1A0213A9D28}" type="doc">
      <dgm:prSet loTypeId="urn:microsoft.com/office/officeart/2009/3/layout/PlusandMinus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D4E5ABC-AEBB-4BDB-A8C4-52847334F982}">
      <dgm:prSet phldrT="[Текст]" custT="1"/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Автосалон «</a:t>
          </a:r>
          <a:r>
            <a: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RENAULT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» по адресу </a:t>
          </a:r>
          <a:r>
            <a:rPr lang="ru-RU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Егоршинский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проезд общей площадью 2800 кв. м., плошать шоу-рума 650 кв. м.;</a:t>
          </a:r>
        </a:p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Автосалон «</a:t>
          </a:r>
          <a:r>
            <a: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SUZUKI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» по адресу </a:t>
          </a:r>
          <a:r>
            <a:rPr lang="ru-RU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Егоршинский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проезд общей площадью 2700 кв. м., плошать шоу-рума 800 кв. м.</a:t>
          </a:r>
        </a:p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Автосалон «</a:t>
          </a:r>
          <a:r>
            <a: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Volkswagen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» по улице Селькоровская, 15а общей площадью 3000 кв. м., площадь шоу-рума 450 кв. м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48420E-28DC-463C-A5B3-9D69D81113F1}" type="parTrans" cxnId="{42203C18-6D8B-4C2A-9017-80B4C10D0A4B}">
      <dgm:prSet/>
      <dgm:spPr/>
      <dgm:t>
        <a:bodyPr/>
        <a:lstStyle/>
        <a:p>
          <a:endParaRPr lang="ru-RU"/>
        </a:p>
      </dgm:t>
    </dgm:pt>
    <dgm:pt modelId="{C02F2E12-1C7C-424A-8688-E7F316784A91}" type="sibTrans" cxnId="{42203C18-6D8B-4C2A-9017-80B4C10D0A4B}">
      <dgm:prSet/>
      <dgm:spPr/>
      <dgm:t>
        <a:bodyPr/>
        <a:lstStyle/>
        <a:p>
          <a:endParaRPr lang="ru-RU"/>
        </a:p>
      </dgm:t>
    </dgm:pt>
    <dgm:pt modelId="{DFFF7A33-7EFF-4B34-9561-6F0288798167}">
      <dgm:prSet phldrT="[Текст]"/>
      <dgm:spPr/>
      <dgm:t>
        <a:bodyPr/>
        <a:lstStyle/>
        <a:p>
          <a:r>
            <a:rPr lang="ru-RU" dirty="0" smtClean="0"/>
            <a:t>«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RENAULT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» по Сибирскому тракту, 57а, «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PORSHE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» Сибирский тракт, 30/1, «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ZUSUKI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» улица Восточная, 45а,</a:t>
          </a:r>
        </a:p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SEAT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» улица Артинская. 23а</a:t>
          </a:r>
        </a:p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CITROEN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» Проспект Космонавтов, 5</a:t>
          </a:r>
        </a:p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RENAULT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» проспект Космонавтов, 11 –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ребрединг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в автосалон 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JEEP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Альфа - Ромео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4D8D5F-A2DE-4FC3-89FA-825425596F35}" type="parTrans" cxnId="{2797A9F6-E0B9-415E-BF2F-01BE68A91345}">
      <dgm:prSet/>
      <dgm:spPr/>
      <dgm:t>
        <a:bodyPr/>
        <a:lstStyle/>
        <a:p>
          <a:endParaRPr lang="ru-RU"/>
        </a:p>
      </dgm:t>
    </dgm:pt>
    <dgm:pt modelId="{DB930CFA-1F56-4FFB-B412-701EFE57FF13}" type="sibTrans" cxnId="{2797A9F6-E0B9-415E-BF2F-01BE68A91345}">
      <dgm:prSet/>
      <dgm:spPr/>
      <dgm:t>
        <a:bodyPr/>
        <a:lstStyle/>
        <a:p>
          <a:endParaRPr lang="ru-RU"/>
        </a:p>
      </dgm:t>
    </dgm:pt>
    <dgm:pt modelId="{4948A5B0-7C5B-442C-9A78-19AD8E9D45BE}" type="pres">
      <dgm:prSet presAssocID="{E5C0A822-F0AC-47B9-ACC8-F1A0213A9D28}" presName="Name0" presStyleCnt="0">
        <dgm:presLayoutVars>
          <dgm:chMax val="2"/>
          <dgm:chPref val="2"/>
          <dgm:dir/>
          <dgm:animOne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EA96796-0D4B-4B0E-80BB-0D226D6DF9AA}" type="pres">
      <dgm:prSet presAssocID="{E5C0A822-F0AC-47B9-ACC8-F1A0213A9D28}" presName="Background" presStyleLbl="bgImgPlace1" presStyleIdx="0" presStyleCnt="1"/>
      <dgm:spPr/>
    </dgm:pt>
    <dgm:pt modelId="{E6CB41E7-7355-4248-ACE6-D1038E32367E}" type="pres">
      <dgm:prSet presAssocID="{E5C0A822-F0AC-47B9-ACC8-F1A0213A9D28}" presName="ParentText1" presStyleLbl="revTx" presStyleIdx="0" presStyleCnt="2" custScaleX="95356" custScaleY="103238" custLinFactNeighborX="-3043" custLinFactNeighborY="-893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127CFA-4AA9-4BDB-87F0-7E50B4522203}" type="pres">
      <dgm:prSet presAssocID="{E5C0A822-F0AC-47B9-ACC8-F1A0213A9D28}" presName="ParentText2" presStyleLbl="revTx" presStyleIdx="1" presStyleCnt="2" custScaleX="112011" custScaleY="10811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1511B6-798F-4CA3-A318-270EC5888E0B}" type="pres">
      <dgm:prSet presAssocID="{E5C0A822-F0AC-47B9-ACC8-F1A0213A9D28}" presName="Plus" presStyleLbl="alignNode1" presStyleIdx="0" presStyleCnt="2"/>
      <dgm:spPr>
        <a:solidFill>
          <a:srgbClr val="C00000"/>
        </a:solidFill>
      </dgm:spPr>
    </dgm:pt>
    <dgm:pt modelId="{3E141ED5-CBFE-4040-A31D-D7F75BF1558F}" type="pres">
      <dgm:prSet presAssocID="{E5C0A822-F0AC-47B9-ACC8-F1A0213A9D28}" presName="Minus" presStyleLbl="alignNode1" presStyleIdx="1" presStyleCnt="2"/>
      <dgm:spPr>
        <a:solidFill>
          <a:srgbClr val="C00000"/>
        </a:solidFill>
      </dgm:spPr>
    </dgm:pt>
    <dgm:pt modelId="{13CF8C20-5381-405B-8B29-EA634654AD74}" type="pres">
      <dgm:prSet presAssocID="{E5C0A822-F0AC-47B9-ACC8-F1A0213A9D28}" presName="Divider" presStyleLbl="parChTrans1D1" presStyleIdx="0" presStyleCnt="1"/>
      <dgm:spPr/>
    </dgm:pt>
  </dgm:ptLst>
  <dgm:cxnLst>
    <dgm:cxn modelId="{42203C18-6D8B-4C2A-9017-80B4C10D0A4B}" srcId="{E5C0A822-F0AC-47B9-ACC8-F1A0213A9D28}" destId="{2D4E5ABC-AEBB-4BDB-A8C4-52847334F982}" srcOrd="0" destOrd="0" parTransId="{3848420E-28DC-463C-A5B3-9D69D81113F1}" sibTransId="{C02F2E12-1C7C-424A-8688-E7F316784A91}"/>
    <dgm:cxn modelId="{2797A9F6-E0B9-415E-BF2F-01BE68A91345}" srcId="{E5C0A822-F0AC-47B9-ACC8-F1A0213A9D28}" destId="{DFFF7A33-7EFF-4B34-9561-6F0288798167}" srcOrd="1" destOrd="0" parTransId="{834D8D5F-A2DE-4FC3-89FA-825425596F35}" sibTransId="{DB930CFA-1F56-4FFB-B412-701EFE57FF13}"/>
    <dgm:cxn modelId="{151123C8-FA32-4853-958C-D4C13E1C853E}" type="presOf" srcId="{2D4E5ABC-AEBB-4BDB-A8C4-52847334F982}" destId="{E6CB41E7-7355-4248-ACE6-D1038E32367E}" srcOrd="0" destOrd="0" presId="urn:microsoft.com/office/officeart/2009/3/layout/PlusandMinus"/>
    <dgm:cxn modelId="{5C0093AA-B0AD-4975-A301-5763FC1EC32A}" type="presOf" srcId="{E5C0A822-F0AC-47B9-ACC8-F1A0213A9D28}" destId="{4948A5B0-7C5B-442C-9A78-19AD8E9D45BE}" srcOrd="0" destOrd="0" presId="urn:microsoft.com/office/officeart/2009/3/layout/PlusandMinus"/>
    <dgm:cxn modelId="{ACBEB8A5-F90F-4161-A0FC-9C2DBFFC9D56}" type="presOf" srcId="{DFFF7A33-7EFF-4B34-9561-6F0288798167}" destId="{A3127CFA-4AA9-4BDB-87F0-7E50B4522203}" srcOrd="0" destOrd="0" presId="urn:microsoft.com/office/officeart/2009/3/layout/PlusandMinus"/>
    <dgm:cxn modelId="{85613F5B-67C4-4AF5-A93C-990801B4F1AC}" type="presParOf" srcId="{4948A5B0-7C5B-442C-9A78-19AD8E9D45BE}" destId="{4EA96796-0D4B-4B0E-80BB-0D226D6DF9AA}" srcOrd="0" destOrd="0" presId="urn:microsoft.com/office/officeart/2009/3/layout/PlusandMinus"/>
    <dgm:cxn modelId="{61780B77-617C-401E-91B3-F9B0C3BBC702}" type="presParOf" srcId="{4948A5B0-7C5B-442C-9A78-19AD8E9D45BE}" destId="{E6CB41E7-7355-4248-ACE6-D1038E32367E}" srcOrd="1" destOrd="0" presId="urn:microsoft.com/office/officeart/2009/3/layout/PlusandMinus"/>
    <dgm:cxn modelId="{936A553B-DF3E-41D6-893A-9DE78564560B}" type="presParOf" srcId="{4948A5B0-7C5B-442C-9A78-19AD8E9D45BE}" destId="{A3127CFA-4AA9-4BDB-87F0-7E50B4522203}" srcOrd="2" destOrd="0" presId="urn:microsoft.com/office/officeart/2009/3/layout/PlusandMinus"/>
    <dgm:cxn modelId="{D2D11038-CC9F-4785-A5BD-FAD2E70DC00F}" type="presParOf" srcId="{4948A5B0-7C5B-442C-9A78-19AD8E9D45BE}" destId="{4F1511B6-798F-4CA3-A318-270EC5888E0B}" srcOrd="3" destOrd="0" presId="urn:microsoft.com/office/officeart/2009/3/layout/PlusandMinus"/>
    <dgm:cxn modelId="{9419349A-4EB0-4877-8B01-AB2EF938A4DC}" type="presParOf" srcId="{4948A5B0-7C5B-442C-9A78-19AD8E9D45BE}" destId="{3E141ED5-CBFE-4040-A31D-D7F75BF1558F}" srcOrd="4" destOrd="0" presId="urn:microsoft.com/office/officeart/2009/3/layout/PlusandMinus"/>
    <dgm:cxn modelId="{581E7B79-B7F9-473C-BA9C-6A83F48F58F7}" type="presParOf" srcId="{4948A5B0-7C5B-442C-9A78-19AD8E9D45BE}" destId="{13CF8C20-5381-405B-8B29-EA634654AD74}" srcOrd="5" destOrd="0" presId="urn:microsoft.com/office/officeart/2009/3/layout/PlusandMinu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A96796-0D4B-4B0E-80BB-0D226D6DF9AA}">
      <dsp:nvSpPr>
        <dsp:cNvPr id="0" name=""/>
        <dsp:cNvSpPr/>
      </dsp:nvSpPr>
      <dsp:spPr>
        <a:xfrm>
          <a:off x="703157" y="1047278"/>
          <a:ext cx="6797184" cy="3512743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CB41E7-7355-4248-ACE6-D1038E32367E}">
      <dsp:nvSpPr>
        <dsp:cNvPr id="0" name=""/>
        <dsp:cNvSpPr/>
      </dsp:nvSpPr>
      <dsp:spPr>
        <a:xfrm>
          <a:off x="883533" y="1140968"/>
          <a:ext cx="3009810" cy="31024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Автосалон «</a:t>
          </a:r>
          <a:r>
            <a:rPr lang="en-U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RENAULT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» по адресу </a:t>
          </a:r>
          <a:r>
            <a:rPr lang="ru-RU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Егоршинский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проезд общей площадью 2800 кв. м., плошать шоу-рума 650 кв. м.;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Автосалон «</a:t>
          </a:r>
          <a:r>
            <a:rPr lang="en-U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SUZUKI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» по адресу </a:t>
          </a:r>
          <a:r>
            <a:rPr lang="ru-RU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Егоршинский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проезд общей площадью 2700 кв. м., плошать шоу-рума 800 кв. м.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Автосалон «</a:t>
          </a:r>
          <a:r>
            <a:rPr lang="en-U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Volkswagen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» по улице Селькоровская, 15а общей площадью 3000 кв. м., площадь шоу-рума 450 кв. м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83533" y="1140968"/>
        <a:ext cx="3009810" cy="3102414"/>
      </dsp:txXfrm>
    </dsp:sp>
    <dsp:sp modelId="{A3127CFA-4AA9-4BDB-87F0-7E50B4522203}">
      <dsp:nvSpPr>
        <dsp:cNvPr id="0" name=""/>
        <dsp:cNvSpPr/>
      </dsp:nvSpPr>
      <dsp:spPr>
        <a:xfrm>
          <a:off x="3943443" y="1336195"/>
          <a:ext cx="3535508" cy="32489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36195" rIns="36195" bIns="36195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«</a:t>
          </a:r>
          <a:r>
            <a:rPr lang="en-US" sz="1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RENAULT</a:t>
          </a:r>
          <a:r>
            <a:rPr lang="ru-RU" sz="1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» по Сибирскому тракту, 57а, «</a:t>
          </a:r>
          <a:r>
            <a:rPr lang="en-US" sz="1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PORSHE</a:t>
          </a:r>
          <a:r>
            <a:rPr lang="ru-RU" sz="1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» Сибирский тракт, 30/1, «</a:t>
          </a:r>
          <a:r>
            <a:rPr lang="en-US" sz="1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ZUSUKI</a:t>
          </a:r>
          <a:r>
            <a:rPr lang="ru-RU" sz="1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» улица Восточная, 45а,</a:t>
          </a:r>
        </a:p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</a:t>
          </a:r>
          <a:r>
            <a:rPr lang="en-US" sz="1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SEAT</a:t>
          </a:r>
          <a:r>
            <a:rPr lang="ru-RU" sz="1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» улица Артинская. 23а</a:t>
          </a:r>
        </a:p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</a:t>
          </a:r>
          <a:r>
            <a:rPr lang="en-US" sz="1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CITROEN</a:t>
          </a:r>
          <a:r>
            <a:rPr lang="ru-RU" sz="1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» Проспект Космонавтов, 5</a:t>
          </a:r>
        </a:p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</a:t>
          </a:r>
          <a:r>
            <a:rPr lang="en-US" sz="1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RENAULT</a:t>
          </a:r>
          <a:r>
            <a:rPr lang="ru-RU" sz="1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» проспект Космонавтов, 11 – </a:t>
          </a:r>
          <a:r>
            <a:rPr lang="ru-RU" sz="19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ребрединг</a:t>
          </a:r>
          <a:r>
            <a:rPr lang="ru-RU" sz="1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в автосалон </a:t>
          </a:r>
          <a:r>
            <a:rPr lang="en-US" sz="1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JEEP</a:t>
          </a:r>
          <a:r>
            <a:rPr lang="ru-RU" sz="1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Альфа - Ромео</a:t>
          </a:r>
          <a:endParaRPr lang="ru-RU" sz="1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43443" y="1336195"/>
        <a:ext cx="3535508" cy="3248913"/>
      </dsp:txXfrm>
    </dsp:sp>
    <dsp:sp modelId="{4F1511B6-798F-4CA3-A318-270EC5888E0B}">
      <dsp:nvSpPr>
        <dsp:cNvPr id="0" name=""/>
        <dsp:cNvSpPr/>
      </dsp:nvSpPr>
      <dsp:spPr>
        <a:xfrm>
          <a:off x="0" y="344301"/>
          <a:ext cx="1328185" cy="1328185"/>
        </a:xfrm>
        <a:prstGeom prst="plus">
          <a:avLst>
            <a:gd name="adj" fmla="val 32810"/>
          </a:avLst>
        </a:prstGeom>
        <a:solidFill>
          <a:srgbClr val="C00000"/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141ED5-CBFE-4040-A31D-D7F75BF1558F}">
      <dsp:nvSpPr>
        <dsp:cNvPr id="0" name=""/>
        <dsp:cNvSpPr/>
      </dsp:nvSpPr>
      <dsp:spPr>
        <a:xfrm>
          <a:off x="6562799" y="821948"/>
          <a:ext cx="1250056" cy="428383"/>
        </a:xfrm>
        <a:prstGeom prst="rect">
          <a:avLst/>
        </a:prstGeom>
        <a:solidFill>
          <a:srgbClr val="C00000"/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CF8C20-5381-405B-8B29-EA634654AD74}">
      <dsp:nvSpPr>
        <dsp:cNvPr id="0" name=""/>
        <dsp:cNvSpPr/>
      </dsp:nvSpPr>
      <dsp:spPr>
        <a:xfrm>
          <a:off x="4101749" y="1464523"/>
          <a:ext cx="781" cy="2870168"/>
        </a:xfrm>
        <a:prstGeom prst="line">
          <a:avLst/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PlusandMinus">
  <dgm:title val=""/>
  <dgm:desc val=""/>
  <dgm:catLst>
    <dgm:cat type="relationship" pri="36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2"/>
      <dgm:chPref val="2"/>
      <dgm:dir/>
      <dgm:animOne/>
      <dgm:resizeHandles val="exact"/>
    </dgm:varLst>
    <dgm:alg type="composite">
      <dgm:param type="ar" val="1.8238"/>
    </dgm:alg>
    <dgm:shape xmlns:r="http://schemas.openxmlformats.org/officeDocument/2006/relationships" r:blip="">
      <dgm:adjLst/>
    </dgm:shape>
    <dgm:choose name="Name1">
      <dgm:if name="Name2" func="var" arg="dir" op="equ" val="norm">
        <dgm:constrLst>
          <dgm:constr type="primFontSz" for="des" ptType="node" op="equ" val="65"/>
          <dgm:constr type="l" for="ch" forName="Background" refType="w" fact="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l" for="ch" forName="ParentText1" refType="w" fact="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l" for="ch" forName="ParentText2" refType="w" fact="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l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l" for="ch" forName="Minus" refType="w" fact="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l" for="ch" forName="Divider" refType="w" fact="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if>
      <dgm:else name="Name3">
        <dgm:constrLst>
          <dgm:constr type="primFontSz" for="des" ptType="node" op="equ" val="65"/>
          <dgm:constr type="r" for="ch" forName="Background" refType="w" fact="-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r" for="ch" forName="ParentText1" refType="w" fact="-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r" for="ch" forName="ParentText2" refType="w" fact="-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r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r" for="ch" forName="Minus" refType="w" fact="-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r" for="ch" forName="Divider" refType="w" fact="-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else>
    </dgm:choose>
    <dgm:layoutNode name="Background" styleLbl="bgImgPlace1">
      <dgm:alg type="sp"/>
      <dgm:shape xmlns:r="http://schemas.openxmlformats.org/officeDocument/2006/relationships" type="rect" r:blip="">
        <dgm:adjLst/>
      </dgm:shape>
      <dgm:presOf/>
    </dgm:layoutNode>
    <dgm:layoutNode name="ParentText1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1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arentText2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2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lus" styleLbl="alignNode1">
      <dgm:alg type="sp"/>
      <dgm:shape xmlns:r="http://schemas.openxmlformats.org/officeDocument/2006/relationships" type="plus" r:blip="">
        <dgm:adjLst>
          <dgm:adj idx="1" val="0.3281"/>
        </dgm:adjLst>
      </dgm:shape>
      <dgm:presOf/>
    </dgm:layoutNode>
    <dgm:layoutNode name="Minus" styleLbl="alignNode1">
      <dgm:alg type="sp"/>
      <dgm:shape xmlns:r="http://schemas.openxmlformats.org/officeDocument/2006/relationships" type="rect" r:blip="">
        <dgm:adjLst/>
      </dgm:shape>
      <dgm:presOf/>
    </dgm:layoutNode>
    <dgm:layoutNode name="Divider" styleLbl="parChTrans1D1">
      <dgm:alg type="sp"/>
      <dgm:shape xmlns:r="http://schemas.openxmlformats.org/officeDocument/2006/relationships" type="line" r:blip="">
        <dgm:adjLst/>
      </dgm:shape>
      <dgm:presOf/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0.72034</cdr:x>
      <cdr:y>0.07812</cdr:y>
    </cdr:from>
    <cdr:to>
      <cdr:x>1</cdr:x>
      <cdr:y>0.15395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6120689" y="348766"/>
          <a:ext cx="2376255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 xmlns:a="http://schemas.openxmlformats.org/drawingml/2006/main"/>
        <a:p xmlns:a="http://schemas.openxmlformats.org/drawingml/2006/main">
          <a:pPr algn="r"/>
          <a:endParaRPr lang="ru-RU" sz="1600" i="1" cap="none" spc="0" dirty="0">
            <a:ln w="11430"/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0.08811</cdr:x>
      <cdr:y>0.33871</cdr:y>
    </cdr:from>
    <cdr:to>
      <cdr:x>0.94405</cdr:x>
      <cdr:y>0.33871</cdr:y>
    </cdr:to>
    <cdr:cxnSp macro="">
      <cdr:nvCxnSpPr>
        <cdr:cNvPr id="6" name="Прямая со стрелкой 5"/>
        <cdr:cNvCxnSpPr/>
      </cdr:nvCxnSpPr>
      <cdr:spPr>
        <a:xfrm xmlns:a="http://schemas.openxmlformats.org/drawingml/2006/main">
          <a:off x="748672" y="1512167"/>
          <a:ext cx="7272874" cy="0"/>
        </a:xfrm>
        <a:prstGeom xmlns:a="http://schemas.openxmlformats.org/drawingml/2006/main" prst="straightConnector1">
          <a:avLst/>
        </a:prstGeom>
        <a:ln xmlns:a="http://schemas.openxmlformats.org/drawingml/2006/main" w="57150">
          <a:solidFill>
            <a:srgbClr val="C00000">
              <a:alpha val="90000"/>
            </a:srgbClr>
          </a:solidFill>
          <a:tailEnd type="arrow"/>
        </a:ln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0.88983</cdr:x>
      <cdr:y>0.12903</cdr:y>
    </cdr:from>
    <cdr:to>
      <cdr:x>1</cdr:x>
      <cdr:y>0.29032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7560841" y="576064"/>
          <a:ext cx="936103" cy="7200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0.88136</cdr:x>
      <cdr:y>0.09677</cdr:y>
    </cdr:from>
    <cdr:to>
      <cdr:x>0.98897</cdr:x>
      <cdr:y>0.30159</cdr:y>
    </cdr:to>
    <cdr:sp macro="" textlink="">
      <cdr:nvSpPr>
        <cdr:cNvPr id="14" name="TextBox 13"/>
        <cdr:cNvSpPr txBox="1"/>
      </cdr:nvSpPr>
      <cdr:spPr>
        <a:xfrm xmlns:a="http://schemas.openxmlformats.org/drawingml/2006/main">
          <a:off x="7488832" y="432047"/>
          <a:ext cx="914356" cy="9144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0.83898</cdr:x>
      <cdr:y>0.22581</cdr:y>
    </cdr:from>
    <cdr:to>
      <cdr:x>0.99153</cdr:x>
      <cdr:y>0.30645</cdr:y>
    </cdr:to>
    <cdr:sp macro="" textlink="">
      <cdr:nvSpPr>
        <cdr:cNvPr id="17" name="TextBox 16"/>
        <cdr:cNvSpPr txBox="1"/>
      </cdr:nvSpPr>
      <cdr:spPr>
        <a:xfrm xmlns:a="http://schemas.openxmlformats.org/drawingml/2006/main">
          <a:off x="7128792" y="1008111"/>
          <a:ext cx="1296144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Норматив 313,3 кв.м</a:t>
          </a:r>
          <a:r>
            <a:rPr lang="ru-RU" sz="1100" dirty="0" smtClean="0"/>
            <a:t>.</a:t>
          </a:r>
          <a:endParaRPr lang="ru-RU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0.72034</cdr:x>
      <cdr:y>0.07812</cdr:y>
    </cdr:from>
    <cdr:to>
      <cdr:x>1</cdr:x>
      <cdr:y>0.15395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6120689" y="348766"/>
          <a:ext cx="2376255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 xmlns:a="http://schemas.openxmlformats.org/drawingml/2006/main"/>
        <a:p xmlns:a="http://schemas.openxmlformats.org/drawingml/2006/main">
          <a:pPr algn="r"/>
          <a:endParaRPr lang="ru-RU" sz="1600" i="1" cap="none" spc="0" dirty="0">
            <a:ln w="11430"/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0.08811</cdr:x>
      <cdr:y>0.62903</cdr:y>
    </cdr:from>
    <cdr:to>
      <cdr:x>0.94405</cdr:x>
      <cdr:y>0.62903</cdr:y>
    </cdr:to>
    <cdr:cxnSp macro="">
      <cdr:nvCxnSpPr>
        <cdr:cNvPr id="6" name="Прямая со стрелкой 5"/>
        <cdr:cNvCxnSpPr/>
      </cdr:nvCxnSpPr>
      <cdr:spPr>
        <a:xfrm xmlns:a="http://schemas.openxmlformats.org/drawingml/2006/main">
          <a:off x="748672" y="2808311"/>
          <a:ext cx="7272874" cy="0"/>
        </a:xfrm>
        <a:prstGeom xmlns:a="http://schemas.openxmlformats.org/drawingml/2006/main" prst="straightConnector1">
          <a:avLst/>
        </a:prstGeom>
        <a:ln xmlns:a="http://schemas.openxmlformats.org/drawingml/2006/main" w="57150">
          <a:solidFill>
            <a:srgbClr val="C00000">
              <a:alpha val="90000"/>
            </a:srgbClr>
          </a:solidFill>
          <a:tailEnd type="arrow"/>
        </a:ln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0.88983</cdr:x>
      <cdr:y>0.12903</cdr:y>
    </cdr:from>
    <cdr:to>
      <cdr:x>1</cdr:x>
      <cdr:y>0.29032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7560841" y="576064"/>
          <a:ext cx="936103" cy="7200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0.88136</cdr:x>
      <cdr:y>0.33846</cdr:y>
    </cdr:from>
    <cdr:to>
      <cdr:x>0.98897</cdr:x>
      <cdr:y>0.54328</cdr:y>
    </cdr:to>
    <cdr:sp macro="" textlink="">
      <cdr:nvSpPr>
        <cdr:cNvPr id="14" name="TextBox 13"/>
        <cdr:cNvSpPr txBox="1"/>
      </cdr:nvSpPr>
      <cdr:spPr>
        <a:xfrm xmlns:a="http://schemas.openxmlformats.org/drawingml/2006/main">
          <a:off x="7488832" y="1584175"/>
          <a:ext cx="914356" cy="9586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0.82175</cdr:x>
      <cdr:y>0.44615</cdr:y>
    </cdr:from>
    <cdr:to>
      <cdr:x>1</cdr:x>
      <cdr:y>0.52308</cdr:y>
    </cdr:to>
    <cdr:sp macro="" textlink="">
      <cdr:nvSpPr>
        <cdr:cNvPr id="17" name="TextBox 16"/>
        <cdr:cNvSpPr txBox="1"/>
      </cdr:nvSpPr>
      <cdr:spPr>
        <a:xfrm xmlns:a="http://schemas.openxmlformats.org/drawingml/2006/main">
          <a:off x="6982397" y="2088232"/>
          <a:ext cx="1514547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Норматив 713,5кв.м.не</a:t>
          </a:r>
          <a:endParaRPr lang="ru-RU" sz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0.09751</cdr:x>
      <cdr:y>0.52588</cdr:y>
    </cdr:from>
    <cdr:to>
      <cdr:x>0.96374</cdr:x>
      <cdr:y>0.53516</cdr:y>
    </cdr:to>
    <cdr:sp macro="" textlink="">
      <cdr:nvSpPr>
        <cdr:cNvPr id="3" name="Прямая со стрелкой 2"/>
        <cdr:cNvSpPr/>
      </cdr:nvSpPr>
      <cdr:spPr>
        <a:xfrm xmlns:a="http://schemas.openxmlformats.org/drawingml/2006/main" flipV="1">
          <a:off x="802432" y="2592288"/>
          <a:ext cx="7128792" cy="45719"/>
        </a:xfrm>
        <a:prstGeom xmlns:a="http://schemas.openxmlformats.org/drawingml/2006/main" prst="straightConnector1">
          <a:avLst/>
        </a:prstGeom>
        <a:ln xmlns:a="http://schemas.openxmlformats.org/drawingml/2006/main" w="57150">
          <a:solidFill>
            <a:srgbClr val="C00000">
              <a:alpha val="90000"/>
            </a:srgbClr>
          </a:solidFill>
          <a:tailEnd type="arrow"/>
        </a:ln>
      </cdr:spPr>
      <cdr:style>
        <a:lnRef xmlns:a="http://schemas.openxmlformats.org/drawingml/2006/main" idx="3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2">
          <a:schemeClr val="accent2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0.82375</cdr:x>
      <cdr:y>0.29216</cdr:y>
    </cdr:from>
    <cdr:to>
      <cdr:x>1</cdr:x>
      <cdr:y>0.49667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6779133" y="1440160"/>
          <a:ext cx="1450467" cy="10081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r"/>
          <a:r>
            <a:rPr lang="ru-RU" sz="1400" b="1" dirty="0" smtClean="0">
              <a:solidFill>
                <a:srgbClr val="FF0000"/>
              </a:solidFill>
            </a:rPr>
            <a:t>По городу</a:t>
          </a:r>
        </a:p>
        <a:p xmlns:a="http://schemas.openxmlformats.org/drawingml/2006/main">
          <a:pPr algn="r"/>
          <a:r>
            <a:rPr lang="ru-RU" sz="1400" b="1" dirty="0" smtClean="0">
              <a:solidFill>
                <a:srgbClr val="FF0000"/>
              </a:solidFill>
            </a:rPr>
            <a:t> Екатеринбургу</a:t>
          </a:r>
        </a:p>
        <a:p xmlns:a="http://schemas.openxmlformats.org/drawingml/2006/main">
          <a:pPr algn="r"/>
          <a:r>
            <a:rPr lang="ru-RU" sz="1400" b="1" dirty="0" smtClean="0">
              <a:solidFill>
                <a:srgbClr val="FF0000"/>
              </a:solidFill>
            </a:rPr>
            <a:t>   63,6 мест</a:t>
          </a:r>
        </a:p>
        <a:p xmlns:a="http://schemas.openxmlformats.org/drawingml/2006/main">
          <a:pPr algn="r"/>
          <a:r>
            <a:rPr lang="ru-RU" sz="1400" b="1" dirty="0" smtClean="0">
              <a:solidFill>
                <a:srgbClr val="FF0000"/>
              </a:solidFill>
            </a:rPr>
            <a:t> </a:t>
          </a:r>
          <a:endParaRPr lang="ru-RU" sz="1400" b="1" dirty="0">
            <a:solidFill>
              <a:srgbClr val="FF0000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8998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8998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A632367-F8A7-4876-9B60-4455AF9AC988}" type="datetimeFigureOut">
              <a:rPr lang="ru-RU"/>
              <a:pPr>
                <a:defRPr/>
              </a:pPr>
              <a:t>28.03.2016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07955"/>
            <a:ext cx="2918831" cy="48998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15373" y="9307955"/>
            <a:ext cx="2918831" cy="48998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DB7C6E7-ECF0-4A01-B0ED-B688DC5C725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24087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8998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8998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ACAC640-EC8E-43BC-99ED-59E69FB5EFD8}" type="datetimeFigureOut">
              <a:rPr lang="ru-RU"/>
              <a:pPr>
                <a:defRPr/>
              </a:pPr>
              <a:t>28.03.2016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35013"/>
            <a:ext cx="4897437" cy="36750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654828"/>
            <a:ext cx="5388610" cy="4409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07955"/>
            <a:ext cx="2918831" cy="48998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07955"/>
            <a:ext cx="2918831" cy="48998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37F78D9-C859-4E5C-AA40-76D19624868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06527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56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A656D5-4EA9-49D2-94D2-9446F3134CEA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7F78D9-C859-4E5C-AA40-76D196248680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04655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D165CC-AD23-449A-B40A-2CD7F8940927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301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3CBE91-120B-4841-98FB-4B93ABF720F1}" type="slidenum">
              <a:rPr lang="ru-RU" smtClean="0"/>
              <a:pPr/>
              <a:t>27</a:t>
            </a:fld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553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DC38D9-12D4-4F11-A34E-B5FBD3EDB3BF}" type="slidenum">
              <a:rPr lang="ru-RU" smtClean="0"/>
              <a:pPr/>
              <a:t>29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F05F34-75B4-48FE-ADA4-621C6166A79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D5CC8D-4CE2-412C-9DF8-D36662730DD7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C36D9A-801E-401D-B586-72AAFA9A1C9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_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87C04F-8CE1-4BD2-AA92-969E492DDC73}" type="datetimeFigureOut">
              <a:rPr lang="ru-RU"/>
              <a:pPr>
                <a:defRPr/>
              </a:pPr>
              <a:t>28.03.2016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127798-EC1A-44CE-9487-59EDEC1CE1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9816913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C34C66-0EA3-457A-81CE-514115AD055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AED9F7-6577-4AC1-ABAD-E92526C2904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4DF9A-6553-42E7-997D-37207E17D2F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C65CE5-95F2-441D-8C68-0867DFDBF2A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7D880D-1476-46EF-BC10-7889930EED4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28D63F-71AA-4528-9CB1-CBC77297046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45443F-677B-4C78-BE58-15374D43A1D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4F8659-7EA5-41F7-B8DB-60A6E1385EE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46911417-FDF7-4EF3-9750-EE8387BA9B85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44" r:id="rId1"/>
    <p:sldLayoutId id="2147485245" r:id="rId2"/>
    <p:sldLayoutId id="2147485246" r:id="rId3"/>
    <p:sldLayoutId id="2147485247" r:id="rId4"/>
    <p:sldLayoutId id="2147485248" r:id="rId5"/>
    <p:sldLayoutId id="2147485249" r:id="rId6"/>
    <p:sldLayoutId id="2147485250" r:id="rId7"/>
    <p:sldLayoutId id="2147485251" r:id="rId8"/>
    <p:sldLayoutId id="2147485252" r:id="rId9"/>
    <p:sldLayoutId id="2147485253" r:id="rId10"/>
    <p:sldLayoutId id="2147485254" r:id="rId11"/>
    <p:sldLayoutId id="214748525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8.emf"/><Relationship Id="rId4" Type="http://schemas.openxmlformats.org/officeDocument/2006/relationships/oleObject" Target="../embeddings/Microsoft_Excel_97-2003_Worksheet2.xls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4.emf"/><Relationship Id="rId4" Type="http://schemas.openxmlformats.org/officeDocument/2006/relationships/oleObject" Target="../embeddings/Microsoft_Excel_97-2003_Worksheet3.xls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4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5.e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5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6.e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6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36.jpg"/><Relationship Id="rId4" Type="http://schemas.openxmlformats.org/officeDocument/2006/relationships/image" Target="../media/image35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hyperlink" Target="mailto:&#1050;&#1058;R@ekadm.ru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Заголовок 1"/>
          <p:cNvSpPr>
            <a:spLocks noGrp="1"/>
          </p:cNvSpPr>
          <p:nvPr>
            <p:ph type="ctrTitle"/>
          </p:nvPr>
        </p:nvSpPr>
        <p:spPr>
          <a:xfrm>
            <a:off x="1908175" y="476250"/>
            <a:ext cx="7235825" cy="4248150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 итогах  </a:t>
            </a:r>
            <a:b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развития  потребительского рынка </a:t>
            </a:r>
            <a:b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муниципального образования </a:t>
            </a:r>
            <a:b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«город Екатеринбург»</a:t>
            </a:r>
            <a:b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12 месяцев 2015 года</a:t>
            </a:r>
          </a:p>
        </p:txBody>
      </p:sp>
      <p:sp>
        <p:nvSpPr>
          <p:cNvPr id="11776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15816" y="5540933"/>
            <a:ext cx="6048375" cy="745009"/>
          </a:xfrm>
        </p:spPr>
        <p:txBody>
          <a:bodyPr>
            <a:noAutofit/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Комитет по товарному рынку</a:t>
            </a:r>
            <a:endParaRPr lang="en-US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март 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 года</a:t>
            </a:r>
          </a:p>
        </p:txBody>
      </p:sp>
      <p:pic>
        <p:nvPicPr>
          <p:cNvPr id="117764" name="Picture 6" descr="Фан- фа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5157788"/>
            <a:ext cx="208915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3573463"/>
            <a:ext cx="208915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4151" y="116632"/>
            <a:ext cx="2089150" cy="3290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380593"/>
            <a:ext cx="869239" cy="936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 descr="http://www.stroyip.ru/gallery/firm/mini-sites/SINTEH/099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316" y="395646"/>
            <a:ext cx="10128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8740746"/>
              </p:ext>
            </p:extLst>
          </p:nvPr>
        </p:nvGraphicFramePr>
        <p:xfrm>
          <a:off x="251520" y="980728"/>
          <a:ext cx="8640960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8424936" cy="720080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заработная плата по городам Российской Федерации с численностью жителей свыше 1 миллиона человек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период </a:t>
            </a:r>
            <a:r>
              <a:rPr 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 </a:t>
            </a:r>
            <a:r>
              <a:rPr 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6093296"/>
            <a:ext cx="85689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ru-RU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 </a:t>
            </a:r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учета субъектов малого предпринимательства и организаций, средняя численность </a:t>
            </a:r>
            <a:r>
              <a:rPr lang="ru-RU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которых  не </a:t>
            </a:r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превышает 15 человек</a:t>
            </a:r>
          </a:p>
          <a:p>
            <a:endParaRPr lang="ru-RU" sz="1400" dirty="0">
              <a:solidFill>
                <a:srgbClr val="FF0000"/>
              </a:solidFill>
            </a:endParaRPr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76123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6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4660256"/>
              </p:ext>
            </p:extLst>
          </p:nvPr>
        </p:nvGraphicFramePr>
        <p:xfrm>
          <a:off x="615950" y="1427163"/>
          <a:ext cx="7454900" cy="3376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7924" name="Диаграмма" r:id="rId3" imgW="8096154" imgH="3667140" progId="Excel.Chart.8">
                  <p:embed/>
                </p:oleObj>
              </mc:Choice>
              <mc:Fallback>
                <p:oleObj name="Диаграмма" r:id="rId3" imgW="8096154" imgH="3667140" progId="Excel.Char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950" y="1427163"/>
                        <a:ext cx="7454900" cy="3376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3" name="Заголовок 3"/>
          <p:cNvSpPr>
            <a:spLocks noGrp="1"/>
          </p:cNvSpPr>
          <p:nvPr>
            <p:ph type="title"/>
          </p:nvPr>
        </p:nvSpPr>
        <p:spPr>
          <a:xfrm>
            <a:off x="323528" y="116632"/>
            <a:ext cx="8568952" cy="1137493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altLang="ru-R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Количество предприятий пищевой промышленности      на территории муниципального образования «город Екатеринбург» </a:t>
            </a:r>
          </a:p>
        </p:txBody>
      </p:sp>
      <p:sp>
        <p:nvSpPr>
          <p:cNvPr id="21508" name="TextBox 10"/>
          <p:cNvSpPr txBox="1">
            <a:spLocks noChangeArrowheads="1"/>
          </p:cNvSpPr>
          <p:nvPr/>
        </p:nvSpPr>
        <p:spPr bwMode="auto">
          <a:xfrm>
            <a:off x="19521" y="4581128"/>
            <a:ext cx="8991600" cy="21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just">
              <a:buNone/>
            </a:pP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течение 2015 года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закрылись 5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(пять) предприятий: ООО «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Уралагропродукт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(цех по фасовке орехов), ООО «Рост» (цех по производству колбасных изделий, кондитерский цех «Кондитерский дом ООО «Слада» , кондитерский цех «Краля» ООО «Династия»,  кондитерский цех «капля ванили» ИП Домахин А.В.</a:t>
            </a:r>
          </a:p>
          <a:p>
            <a:pPr algn="just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Открыто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(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три) предприятия: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Росто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Тред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Логистик» ( мясные полуфабрикаты), ИП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Чернейкина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О.Л. УРЦ «Медведь» ( продукция пчеловодства и масложировой продукции». ООО  «Ягоды Урала»  (глубокая заморозка ягод и овощей).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6007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4464485"/>
              </p:ext>
            </p:extLst>
          </p:nvPr>
        </p:nvGraphicFramePr>
        <p:xfrm>
          <a:off x="322958" y="1196752"/>
          <a:ext cx="8640960" cy="38441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8947" name="Лист" r:id="rId4" imgW="7477010" imgH="3371760" progId="Excel.Sheet.8">
                  <p:embed/>
                </p:oleObj>
              </mc:Choice>
              <mc:Fallback>
                <p:oleObj name="Лист" r:id="rId4" imgW="7477010" imgH="3371760" progId="Excel.Shee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2958" y="1196752"/>
                        <a:ext cx="8640960" cy="384415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39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434710" cy="796925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Динамика количества оптовых предприятий </a:t>
            </a:r>
            <a:b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период  2008 год  -  01.01.2016 (ед.)</a:t>
            </a:r>
          </a:p>
        </p:txBody>
      </p:sp>
      <p:sp>
        <p:nvSpPr>
          <p:cNvPr id="14340" name="TextBox 5"/>
          <p:cNvSpPr txBox="1">
            <a:spLocks noChangeArrowheads="1"/>
          </p:cNvSpPr>
          <p:nvPr/>
        </p:nvSpPr>
        <p:spPr bwMode="auto">
          <a:xfrm>
            <a:off x="142876" y="5358968"/>
            <a:ext cx="900112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 smtClean="0"/>
              <a:t>	На 01.01.2016 </a:t>
            </a:r>
            <a:r>
              <a:rPr lang="ru-RU" dirty="0"/>
              <a:t>в Екатеринбурге работают 22 логистические компании, в том числе 2 международных оператора; </a:t>
            </a:r>
            <a:r>
              <a:rPr lang="ru-RU" dirty="0" smtClean="0"/>
              <a:t>49 баз-арендодателей (-2), </a:t>
            </a:r>
            <a:r>
              <a:rPr lang="ru-RU" dirty="0"/>
              <a:t>на которых осуществляют оптовую торговлю </a:t>
            </a:r>
            <a:r>
              <a:rPr lang="ru-RU" dirty="0" smtClean="0"/>
              <a:t>1233 предприятия; 180 </a:t>
            </a:r>
            <a:r>
              <a:rPr lang="ru-RU" dirty="0"/>
              <a:t>оптовых предприятий, склады которых расположены вне баз</a:t>
            </a:r>
            <a:r>
              <a:rPr lang="ru-RU" dirty="0" smtClean="0"/>
              <a:t>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891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7550231"/>
              </p:ext>
            </p:extLst>
          </p:nvPr>
        </p:nvGraphicFramePr>
        <p:xfrm>
          <a:off x="512452" y="1052736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5333" y="260648"/>
            <a:ext cx="8472518" cy="70609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Динамика количества предприятий розничной торговли </a:t>
            </a:r>
            <a:b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 период с 2006  по 01.01.2016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1132" y="5733256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	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период с 2006 года  рост количества предприятий розничной торговли на 1626 объектов или  на 61%.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02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предприятий розничной торговли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67544" y="1340768"/>
            <a:ext cx="3959296" cy="576064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01.01.2015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993294893"/>
              </p:ext>
            </p:extLst>
          </p:nvPr>
        </p:nvGraphicFramePr>
        <p:xfrm>
          <a:off x="467544" y="1844824"/>
          <a:ext cx="4035549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644008" y="1268760"/>
            <a:ext cx="3822192" cy="576064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01.01.2016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835315913"/>
              </p:ext>
            </p:extLst>
          </p:nvPr>
        </p:nvGraphicFramePr>
        <p:xfrm>
          <a:off x="4716016" y="1916832"/>
          <a:ext cx="4104456" cy="40653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51520" y="5661248"/>
            <a:ext cx="84969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2015 год количество непродовольственных магазинов увеличилось на 3 объекта,</a:t>
            </a: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продовольственных магазинов на 202, открыты 2 торговых центра («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МаксиДом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«Пассаж»)</a:t>
            </a: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4 торговых комплекса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19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2209822"/>
              </p:ext>
            </p:extLst>
          </p:nvPr>
        </p:nvGraphicFramePr>
        <p:xfrm>
          <a:off x="457200" y="1340769"/>
          <a:ext cx="8229600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85725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Динамика количества предприятий общественного питания  за период с  2006 - 01.01.2016 (ед.)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6093296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	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период с 2006 года количество предприятий общественного питания увеличилось на 778 объектов или на 55,5%.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24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431399"/>
              </p:ext>
            </p:extLst>
          </p:nvPr>
        </p:nvGraphicFramePr>
        <p:xfrm>
          <a:off x="457200" y="1340769"/>
          <a:ext cx="8229600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8572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Динамика количества предприятий общественного питания  общедоступной сети за период с  2006 - 01.01.2016 (ед.)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6093296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	За период с 2006 года количество предприятий общественного питания увеличилось на 748 объектов или на 53%.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940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0365199"/>
              </p:ext>
            </p:extLst>
          </p:nvPr>
        </p:nvGraphicFramePr>
        <p:xfrm>
          <a:off x="611560" y="1340768"/>
          <a:ext cx="8208912" cy="47853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002440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абсолютного прироста по количеству предприятий торговли  на территории города Екатеринбурга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40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9578995"/>
              </p:ext>
            </p:extLst>
          </p:nvPr>
        </p:nvGraphicFramePr>
        <p:xfrm>
          <a:off x="323528" y="1556792"/>
          <a:ext cx="8712968" cy="47853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002440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абсолютного прироста по количеству предприятий общественного питания  на территории города Екатеринбурга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49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2008560"/>
              </p:ext>
            </p:extLst>
          </p:nvPr>
        </p:nvGraphicFramePr>
        <p:xfrm>
          <a:off x="457200" y="1285860"/>
          <a:ext cx="8229600" cy="5357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83327" cy="1143000"/>
          </a:xfrm>
        </p:spPr>
        <p:txBody>
          <a:bodyPr/>
          <a:lstStyle/>
          <a:p>
            <a:pPr algn="ctr"/>
            <a:r>
              <a:rPr lang="ru-RU" sz="2800" b="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Количество авто и </a:t>
            </a:r>
            <a:r>
              <a:rPr lang="ru-RU" sz="2800" b="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мотосалонов</a:t>
            </a:r>
            <a:r>
              <a:rPr lang="ru-RU" sz="2800" b="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на территории города Екатеринбурга на 01.</a:t>
            </a:r>
            <a:r>
              <a:rPr lang="en-US" sz="2800" b="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2800" b="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1.2016</a:t>
            </a:r>
            <a:endParaRPr lang="ru-RU" sz="2800" b="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74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4745064"/>
              </p:ext>
            </p:extLst>
          </p:nvPr>
        </p:nvGraphicFramePr>
        <p:xfrm>
          <a:off x="899592" y="1196752"/>
          <a:ext cx="7728769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60648"/>
            <a:ext cx="7497763" cy="1143000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численности населения города Екатеринбурга (тысяч человек)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5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4671197"/>
              </p:ext>
            </p:extLst>
          </p:nvPr>
        </p:nvGraphicFramePr>
        <p:xfrm>
          <a:off x="467544" y="1700808"/>
          <a:ext cx="7812856" cy="49294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00244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Открытие/закрытие автосалонов на территории города Екатеринбурга в 2015 году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064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5302356"/>
              </p:ext>
            </p:extLst>
          </p:nvPr>
        </p:nvGraphicFramePr>
        <p:xfrm>
          <a:off x="359024" y="1700808"/>
          <a:ext cx="8784976" cy="4725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Количество продовольственных сетей по городу Екатеринбургу на 01.01.2016 (изменения за 12 месяцев 2015 года)</a:t>
            </a:r>
            <a:endParaRPr lang="ru-RU" sz="2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94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419107"/>
              </p:ext>
            </p:extLst>
          </p:nvPr>
        </p:nvGraphicFramePr>
        <p:xfrm>
          <a:off x="107504" y="1268760"/>
          <a:ext cx="8496944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52128"/>
          </a:xfrm>
        </p:spPr>
        <p:txBody>
          <a:bodyPr>
            <a:normAutofit fontScale="90000"/>
          </a:bodyPr>
          <a:lstStyle/>
          <a:p>
            <a:pPr algn="l"/>
            <a:r>
              <a:rPr lang="ru-RU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сетевых объектов </a:t>
            </a:r>
            <a:r>
              <a:rPr lang="ru-RU" sz="24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общем количестве магазинов продовольственной торговли по состоянию </a:t>
            </a:r>
            <a:br>
              <a:rPr lang="ru-RU" sz="24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01.01.2016 (%)</a:t>
            </a:r>
            <a:endParaRPr lang="ru-RU" sz="2400" b="1" dirty="0">
              <a:solidFill>
                <a:srgbClr val="FFC000"/>
              </a:solidFill>
            </a:endParaRP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404664"/>
            <a:ext cx="1334269" cy="132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553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685569"/>
              </p:ext>
            </p:extLst>
          </p:nvPr>
        </p:nvGraphicFramePr>
        <p:xfrm>
          <a:off x="354360" y="1340768"/>
          <a:ext cx="8435280" cy="52894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9144000" cy="1052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Количество непродовольственных сетей по городу Екатеринбургу на 01.01.2016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(изменения за 12 месяцев 2015 года)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766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5579301"/>
              </p:ext>
            </p:extLst>
          </p:nvPr>
        </p:nvGraphicFramePr>
        <p:xfrm>
          <a:off x="107504" y="1600200"/>
          <a:ext cx="8928992" cy="5069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сетевых объектов </a:t>
            </a:r>
            <a:r>
              <a:rPr lang="ru-RU" sz="24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общем количестве</a:t>
            </a:r>
            <a:br>
              <a:rPr lang="ru-RU" sz="24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магазинов непродовольственной торговли </a:t>
            </a:r>
            <a:br>
              <a:rPr lang="ru-RU" sz="24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состоянию на 01.01.2015  </a:t>
            </a:r>
            <a:r>
              <a:rPr lang="ru-RU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(%)</a:t>
            </a:r>
            <a:endParaRPr lang="ru-RU" sz="2400" b="1" dirty="0">
              <a:solidFill>
                <a:srgbClr val="FFC000"/>
              </a:solidFill>
            </a:endParaRP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839" y="188639"/>
            <a:ext cx="2376265" cy="158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16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1766800"/>
              </p:ext>
            </p:extLst>
          </p:nvPr>
        </p:nvGraphicFramePr>
        <p:xfrm>
          <a:off x="179512" y="1268760"/>
          <a:ext cx="8496944" cy="5589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80920" cy="10801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Количество сетевых предприятий </a:t>
            </a:r>
            <a:b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общественного питания по городу Екатеринбургу на 01.01.2016 </a:t>
            </a:r>
            <a:b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(изменения за 12 месяцев 2015 года)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02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91528"/>
              </p:ext>
            </p:extLst>
          </p:nvPr>
        </p:nvGraphicFramePr>
        <p:xfrm>
          <a:off x="611560" y="1916832"/>
          <a:ext cx="8352928" cy="43533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rmAutofit fontScale="90000"/>
          </a:bodyPr>
          <a:lstStyle/>
          <a:p>
            <a:pPr algn="l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сетевых объектов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общем количестве </a:t>
            </a:r>
            <a:b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объектов общественного питания</a:t>
            </a:r>
            <a:b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общедоступной сети </a:t>
            </a:r>
            <a:b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состоянию на 01.01.2016 (%)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332656"/>
            <a:ext cx="2016224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90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ChangeArrowheads="1"/>
          </p:cNvSpPr>
          <p:nvPr/>
        </p:nvSpPr>
        <p:spPr bwMode="auto">
          <a:xfrm>
            <a:off x="0" y="2077522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4579" name="Rectangle 4"/>
          <p:cNvSpPr>
            <a:spLocks noChangeArrowheads="1"/>
          </p:cNvSpPr>
          <p:nvPr/>
        </p:nvSpPr>
        <p:spPr bwMode="auto">
          <a:xfrm>
            <a:off x="0" y="210609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4580" name="Rectangle 5"/>
          <p:cNvSpPr>
            <a:spLocks noChangeArrowheads="1"/>
          </p:cNvSpPr>
          <p:nvPr/>
        </p:nvSpPr>
        <p:spPr bwMode="auto">
          <a:xfrm>
            <a:off x="0" y="18917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4581" name="Rectangle 6"/>
          <p:cNvSpPr>
            <a:spLocks noChangeArrowheads="1"/>
          </p:cNvSpPr>
          <p:nvPr/>
        </p:nvSpPr>
        <p:spPr bwMode="auto">
          <a:xfrm>
            <a:off x="0" y="193940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4582" name="Rectangle 7"/>
          <p:cNvSpPr>
            <a:spLocks noChangeArrowheads="1"/>
          </p:cNvSpPr>
          <p:nvPr/>
        </p:nvSpPr>
        <p:spPr bwMode="auto">
          <a:xfrm>
            <a:off x="0" y="199655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4583" name="Rectangle 8"/>
          <p:cNvSpPr>
            <a:spLocks noChangeArrowheads="1"/>
          </p:cNvSpPr>
          <p:nvPr/>
        </p:nvSpPr>
        <p:spPr bwMode="auto">
          <a:xfrm>
            <a:off x="0" y="1829872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4584" name="AutoShape 9"/>
          <p:cNvSpPr>
            <a:spLocks noChangeArrowheads="1"/>
          </p:cNvSpPr>
          <p:nvPr/>
        </p:nvSpPr>
        <p:spPr bwMode="auto">
          <a:xfrm>
            <a:off x="900114" y="4868865"/>
            <a:ext cx="431800" cy="142875"/>
          </a:xfrm>
          <a:prstGeom prst="wave">
            <a:avLst>
              <a:gd name="adj1" fmla="val 13005"/>
              <a:gd name="adj2" fmla="val 0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4585" name="Rectangle 10"/>
          <p:cNvSpPr>
            <a:spLocks noChangeArrowheads="1"/>
          </p:cNvSpPr>
          <p:nvPr/>
        </p:nvSpPr>
        <p:spPr bwMode="auto">
          <a:xfrm>
            <a:off x="0" y="-55137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4586" name="Rectangle 11"/>
          <p:cNvSpPr>
            <a:spLocks noChangeArrowheads="1"/>
          </p:cNvSpPr>
          <p:nvPr/>
        </p:nvSpPr>
        <p:spPr bwMode="auto">
          <a:xfrm>
            <a:off x="0" y="-90380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4587" name="Rectangle 12"/>
          <p:cNvSpPr>
            <a:spLocks noChangeArrowheads="1"/>
          </p:cNvSpPr>
          <p:nvPr/>
        </p:nvSpPr>
        <p:spPr bwMode="auto">
          <a:xfrm>
            <a:off x="0" y="43445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4588" name="Line 15"/>
          <p:cNvSpPr>
            <a:spLocks noChangeShapeType="1"/>
          </p:cNvSpPr>
          <p:nvPr/>
        </p:nvSpPr>
        <p:spPr bwMode="auto">
          <a:xfrm>
            <a:off x="9685338" y="3573463"/>
            <a:ext cx="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4589" name="Picture 16" descr="Екатеринбург_ПКЗ_1 уменьш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071565"/>
            <a:ext cx="5214938" cy="578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665" name="Rectangle 17"/>
          <p:cNvSpPr>
            <a:spLocks noChangeArrowheads="1"/>
          </p:cNvSpPr>
          <p:nvPr/>
        </p:nvSpPr>
        <p:spPr bwMode="auto">
          <a:xfrm rot="10825511" flipV="1">
            <a:off x="5648326" y="981075"/>
            <a:ext cx="3236913" cy="360363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 algn="ctr">
              <a:lnSpc>
                <a:spcPct val="110000"/>
              </a:lnSpc>
              <a:spcBef>
                <a:spcPct val="20000"/>
              </a:spcBef>
              <a:defRPr/>
            </a:pPr>
            <a:r>
              <a:rPr lang="ru-RU" sz="1700" b="1" dirty="0"/>
              <a:t>Всего </a:t>
            </a:r>
            <a:r>
              <a:rPr lang="ru-RU" sz="1700" b="1" dirty="0" smtClean="0"/>
              <a:t>1 868 350 кв</a:t>
            </a:r>
            <a:r>
              <a:rPr lang="ru-RU" sz="1700" b="1" dirty="0"/>
              <a:t>. м</a:t>
            </a:r>
          </a:p>
        </p:txBody>
      </p:sp>
      <p:sp>
        <p:nvSpPr>
          <p:cNvPr id="24591" name="AutoShape 18"/>
          <p:cNvSpPr>
            <a:spLocks noChangeArrowheads="1"/>
          </p:cNvSpPr>
          <p:nvPr/>
        </p:nvSpPr>
        <p:spPr bwMode="auto">
          <a:xfrm>
            <a:off x="900114" y="4868865"/>
            <a:ext cx="431800" cy="142875"/>
          </a:xfrm>
          <a:prstGeom prst="wave">
            <a:avLst>
              <a:gd name="adj1" fmla="val 13005"/>
              <a:gd name="adj2" fmla="val 0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9" name="Стрелка вниз 28"/>
          <p:cNvSpPr/>
          <p:nvPr/>
        </p:nvSpPr>
        <p:spPr>
          <a:xfrm>
            <a:off x="6948488" y="1341440"/>
            <a:ext cx="714375" cy="642937"/>
          </a:xfrm>
          <a:prstGeom prst="downArrow">
            <a:avLst>
              <a:gd name="adj1" fmla="val 50000"/>
              <a:gd name="adj2" fmla="val 42099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30" name="Овал 29"/>
          <p:cNvSpPr/>
          <p:nvPr/>
        </p:nvSpPr>
        <p:spPr>
          <a:xfrm>
            <a:off x="5286374" y="1989138"/>
            <a:ext cx="2958033" cy="122555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Склады класса «А», «В+» </a:t>
            </a:r>
          </a:p>
          <a:p>
            <a:pPr algn="ctr">
              <a:defRPr/>
            </a:pP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955060 кв.м.( 51,1%).</a:t>
            </a:r>
            <a:endParaRPr lang="ru-RU" sz="16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6372200" y="3214688"/>
            <a:ext cx="2643187" cy="92868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Склады класса «В», «С» – </a:t>
            </a:r>
            <a:endParaRPr lang="en-US" sz="16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530 000 кв.м.</a:t>
            </a:r>
            <a:endParaRPr lang="ru-RU" sz="16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5214938" y="5157790"/>
            <a:ext cx="2714625" cy="71913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Овоще хранилища</a:t>
            </a:r>
            <a:endParaRPr lang="en-US" sz="16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140 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00 кв.м.</a:t>
            </a:r>
          </a:p>
        </p:txBody>
      </p:sp>
      <p:sp>
        <p:nvSpPr>
          <p:cNvPr id="34" name="Овал 33"/>
          <p:cNvSpPr/>
          <p:nvPr/>
        </p:nvSpPr>
        <p:spPr>
          <a:xfrm>
            <a:off x="6500814" y="5715002"/>
            <a:ext cx="2643187" cy="100012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Холодильные  терминалы – </a:t>
            </a:r>
            <a:endParaRPr lang="en-US" sz="16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54 200кв.м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4597" name="Прямоугольник 21"/>
          <p:cNvSpPr>
            <a:spLocks noChangeArrowheads="1"/>
          </p:cNvSpPr>
          <p:nvPr/>
        </p:nvSpPr>
        <p:spPr bwMode="auto">
          <a:xfrm>
            <a:off x="0" y="2"/>
            <a:ext cx="9144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Анализ складского хозяйства  муниципального образования «город Екатеринбург» на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01.01.2016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4968064" y="3787777"/>
            <a:ext cx="2016125" cy="12239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</a:rPr>
              <a:t>Приспособленные склады «</a:t>
            </a:r>
            <a:r>
              <a:rPr lang="en-US" sz="1200" dirty="0">
                <a:solidFill>
                  <a:schemeClr val="tx1"/>
                </a:solidFill>
              </a:rPr>
              <a:t>D</a:t>
            </a:r>
            <a:r>
              <a:rPr lang="ru-RU" sz="1200" dirty="0">
                <a:solidFill>
                  <a:schemeClr val="tx1"/>
                </a:solidFill>
              </a:rPr>
              <a:t>»</a:t>
            </a:r>
          </a:p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</a:rPr>
              <a:t>350 000 кв.м.</a:t>
            </a:r>
          </a:p>
        </p:txBody>
      </p:sp>
    </p:spTree>
    <p:extLst>
      <p:ext uri="{BB962C8B-B14F-4D97-AF65-F5344CB8AC3E}">
        <p14:creationId xmlns:p14="http://schemas.microsoft.com/office/powerpoint/2010/main" val="361065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7848600" cy="704850"/>
          </a:xfrm>
        </p:spPr>
        <p:txBody>
          <a:bodyPr/>
          <a:lstStyle/>
          <a:p>
            <a:pPr algn="ctr"/>
            <a:r>
              <a:rPr lang="ru-RU" alt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Складское хозяйство в границах проекта </a:t>
            </a:r>
            <a:br>
              <a:rPr lang="ru-RU" alt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«Большой Екатеринбург»</a:t>
            </a:r>
          </a:p>
        </p:txBody>
      </p:sp>
      <p:sp>
        <p:nvSpPr>
          <p:cNvPr id="19459" name="Объект 2"/>
          <p:cNvSpPr>
            <a:spLocks noGrp="1"/>
          </p:cNvSpPr>
          <p:nvPr>
            <p:ph idx="1"/>
          </p:nvPr>
        </p:nvSpPr>
        <p:spPr>
          <a:xfrm>
            <a:off x="3886200" y="1143000"/>
            <a:ext cx="5105400" cy="4983163"/>
          </a:xfrm>
        </p:spPr>
        <p:txBody>
          <a:bodyPr/>
          <a:lstStyle/>
          <a:p>
            <a:endParaRPr lang="ru-RU" altLang="ru-RU" smtClean="0"/>
          </a:p>
        </p:txBody>
      </p:sp>
      <p:sp>
        <p:nvSpPr>
          <p:cNvPr id="19460" name="Текст 3"/>
          <p:cNvSpPr>
            <a:spLocks noGrp="1"/>
          </p:cNvSpPr>
          <p:nvPr>
            <p:ph type="body" sz="half" idx="2"/>
          </p:nvPr>
        </p:nvSpPr>
        <p:spPr>
          <a:xfrm>
            <a:off x="152400" y="1435100"/>
            <a:ext cx="3313113" cy="4691063"/>
          </a:xfrm>
        </p:spPr>
        <p:txBody>
          <a:bodyPr/>
          <a:lstStyle/>
          <a:p>
            <a:r>
              <a:rPr lang="ru-RU" altLang="ru-RU" sz="18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На 01.01.2016 года в рамках проекта «Большой Екатеринбург» (МО «Город Березовский», городской округ «Верхняя Пышма», Городской округ город Арамиль», МО «город Первоуральск») расположено 436 300 кв.м. складских площадей, в том числе 3 распределительных центра :</a:t>
            </a:r>
          </a:p>
          <a:p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«Агропромышленный холдинг «Мираторг», торговая сеть «Живое слово», торговая сеть «Магнит».</a:t>
            </a:r>
          </a:p>
        </p:txBody>
      </p:sp>
      <p:pic>
        <p:nvPicPr>
          <p:cNvPr id="1946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268760"/>
            <a:ext cx="5105400" cy="538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4167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8509781"/>
              </p:ext>
            </p:extLst>
          </p:nvPr>
        </p:nvGraphicFramePr>
        <p:xfrm>
          <a:off x="371385" y="1268760"/>
          <a:ext cx="8497887" cy="42484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9971" name="Лист" r:id="rId4" imgW="8134243" imgH="3781350" progId="Excel.Sheet.8">
                  <p:embed/>
                </p:oleObj>
              </mc:Choice>
              <mc:Fallback>
                <p:oleObj name="Лист" r:id="rId4" imgW="8134243" imgH="3781350" progId="Excel.Shee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385" y="1268760"/>
                        <a:ext cx="8497887" cy="424847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1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002588" cy="936104"/>
          </a:xfrm>
        </p:spPr>
        <p:txBody>
          <a:bodyPr/>
          <a:lstStyle/>
          <a:p>
            <a:pPr algn="ctr" eaLnBrk="1" hangingPunct="1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Обеспеченность площадями складского хозяйства по городу Екатеринбургу  на 01.01.2016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(кв. м. на 1000 жителей)</a:t>
            </a:r>
          </a:p>
        </p:txBody>
      </p:sp>
      <p:sp>
        <p:nvSpPr>
          <p:cNvPr id="12292" name="TextBox 5"/>
          <p:cNvSpPr txBox="1">
            <a:spLocks noChangeArrowheads="1"/>
          </p:cNvSpPr>
          <p:nvPr/>
        </p:nvSpPr>
        <p:spPr bwMode="auto">
          <a:xfrm>
            <a:off x="251520" y="5661248"/>
            <a:ext cx="864096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</a:rPr>
              <a:t>	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Обеспеченность складскими площадями с 2008 года увеличились в 2 раза или  на 662 кв. м. ( почти в 2 раза).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48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обеспеченности складскими площадями приходится на склады класса «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+».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54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3220489"/>
              </p:ext>
            </p:extLst>
          </p:nvPr>
        </p:nvGraphicFramePr>
        <p:xfrm>
          <a:off x="395537" y="1412776"/>
          <a:ext cx="8568954" cy="47136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7037"/>
                <a:gridCol w="179071"/>
                <a:gridCol w="1857965"/>
                <a:gridCol w="432013"/>
                <a:gridCol w="1605024"/>
                <a:gridCol w="2457844"/>
              </a:tblGrid>
              <a:tr h="824044">
                <a:tc gridSpan="2"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321" marR="82321"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321" marR="82321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Екатеринбург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321" marR="82321"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321" marR="823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Свердловская область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321" marR="823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Российская Федерация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321" marR="82321"/>
                </a:tc>
              </a:tr>
              <a:tr h="587498"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Родившиеся, чел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321" marR="82321"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321" marR="82321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23 168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321" marR="82321"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321" marR="823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62 198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321" marR="823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1772,6</a:t>
                      </a: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тысяч человек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321" marR="82321"/>
                </a:tc>
              </a:tr>
              <a:tr h="587498"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Умершие, чел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321" marR="82321"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321" marR="82321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16419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321" marR="82321"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321" marR="823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61264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321" marR="823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1748,1</a:t>
                      </a: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тысяч человек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321" marR="82321"/>
                </a:tc>
              </a:tr>
              <a:tr h="1177205"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Естественный прирост (+), убыль (-), чел.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321" marR="82321"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321" marR="82321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+6749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321" marR="82321"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321" marR="823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+934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321" marR="823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+ 24,5</a:t>
                      </a: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тысячи человек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321" marR="82321"/>
                </a:tc>
              </a:tr>
              <a:tr h="477423">
                <a:tc gridSpan="6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Справочно: к январю -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декабрю 2014 в %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321" marR="82321"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7742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Родившиеся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321" marR="82321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110,5%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321" marR="82321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99,4%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321" marR="82321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99 ,5 %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321" marR="82321"/>
                </a:tc>
              </a:tr>
              <a:tr h="47742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Умершие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321" marR="82321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99,9%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321" marR="82321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101,5%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321" marR="82321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100,2%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321" marR="82321"/>
                </a:tc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073827" cy="93610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 родившихся и умерших, миграция населения за январь – декабрь 2015 года (чел.)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15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9721441"/>
              </p:ext>
            </p:extLst>
          </p:nvPr>
        </p:nvGraphicFramePr>
        <p:xfrm>
          <a:off x="467544" y="1052736"/>
          <a:ext cx="8208912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27584" y="332656"/>
            <a:ext cx="7641779" cy="720080"/>
          </a:xfrm>
        </p:spPr>
        <p:txBody>
          <a:bodyPr/>
          <a:lstStyle/>
          <a:p>
            <a:pPr algn="ctr"/>
            <a:r>
              <a:rPr lang="ru-RU" sz="2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стационарных торговых площадей города Екатеринбурга  ( </a:t>
            </a:r>
            <a:r>
              <a:rPr lang="ru-RU" sz="20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тыс.кв.м</a:t>
            </a:r>
            <a:r>
              <a:rPr lang="ru-RU" sz="2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 </a:t>
            </a:r>
            <a:endParaRPr lang="ru-RU" sz="20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520" y="4725144"/>
            <a:ext cx="87849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Торговые площади торгующих организаций с за период январь –декабрь 2015 года увеличились 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84 069 кв.м.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12 месяцев 2015 года: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открыто 690 объектов, торговой  площадью 161 265кв.м.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закрыто 471 предприятие, торговой площадью 77 269 кв.м..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Прирост по предприятиям торговли составил 219 объектов 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период с 2006 года торговые площади увеличились на 1110 кв.м. или на 122%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45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0534989"/>
              </p:ext>
            </p:extLst>
          </p:nvPr>
        </p:nvGraphicFramePr>
        <p:xfrm>
          <a:off x="467544" y="1700808"/>
          <a:ext cx="8229600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496944" cy="121014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Анализ обеспеченности торговыми площадями  </a:t>
            </a:r>
            <a:b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1000 жителей на 01.01.2016 </a:t>
            </a:r>
            <a:b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Обеспеченность 2014 и 2015 годов пересчитана на количество жителей города Екатеринбурга 1 461, 4 тысячи человек</a:t>
            </a:r>
            <a:endParaRPr lang="ru-R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6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4941208"/>
              </p:ext>
            </p:extLst>
          </p:nvPr>
        </p:nvGraphicFramePr>
        <p:xfrm>
          <a:off x="323528" y="1268761"/>
          <a:ext cx="8496944" cy="44644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Обеспеченность площадями продовольственной торговли на 01.01.2016 (кв. м. на 1000 жителей)</a:t>
            </a:r>
            <a:endParaRPr lang="ru-RU" sz="24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2173" y="5949280"/>
            <a:ext cx="83529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Норматив минимальной обеспеченности по городу Екатеринбургу 313,3 кв. м. на 1000 жителей.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городу Екатеринбургу обеспеченность площадями продовольственной торговли 312  кв. м. на 1000 жителей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11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4458618"/>
              </p:ext>
            </p:extLst>
          </p:nvPr>
        </p:nvGraphicFramePr>
        <p:xfrm>
          <a:off x="541931" y="1052736"/>
          <a:ext cx="8496944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Обеспеченность площадями непродовольственной торговли на 01.01.2016 (кв. м. на 1000 жителей)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2173" y="5949280"/>
            <a:ext cx="83529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Норматив минимальной обеспеченности по городу Екатеринбургу 713,5кв. м. на 1000 жителей.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городу Екатеринбургу обеспеченность площадями непродовольственной торговли 986  кв. м. на 1000 жителей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361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4597835"/>
              </p:ext>
            </p:extLst>
          </p:nvPr>
        </p:nvGraphicFramePr>
        <p:xfrm>
          <a:off x="323528" y="1268760"/>
          <a:ext cx="8229600" cy="49294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922114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Анализ обеспеченности местами предприятий общественного питания 2008 - 01.01.2016 (мест на 1000 жителей)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12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3180127"/>
              </p:ext>
            </p:extLst>
          </p:nvPr>
        </p:nvGraphicFramePr>
        <p:xfrm>
          <a:off x="457200" y="1196752"/>
          <a:ext cx="8229600" cy="49294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Обеспеченность местами общедоступной сети  по районам города Екатеринбурга на 01.01.2016  (мест на 1000 жителей)</a:t>
            </a:r>
            <a:endParaRPr lang="ru-RU" sz="24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07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Содержимое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6046031"/>
              </p:ext>
            </p:extLst>
          </p:nvPr>
        </p:nvGraphicFramePr>
        <p:xfrm>
          <a:off x="323528" y="1124744"/>
          <a:ext cx="8424936" cy="43873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0995" name="Диаграмма" r:id="rId3" imgW="8086700" imgH="4495770" progId="Excel.Chart.8">
                  <p:embed/>
                </p:oleObj>
              </mc:Choice>
              <mc:Fallback>
                <p:oleObj name="Диаграмма" r:id="rId3" imgW="8086700" imgH="4495770" progId="Excel.Char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1124744"/>
                        <a:ext cx="8424936" cy="438732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47" name="Заголовок 4"/>
          <p:cNvSpPr>
            <a:spLocks noGrp="1"/>
          </p:cNvSpPr>
          <p:nvPr>
            <p:ph type="title"/>
          </p:nvPr>
        </p:nvSpPr>
        <p:spPr>
          <a:xfrm>
            <a:off x="138906" y="260648"/>
            <a:ext cx="8910638" cy="6096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alt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Объем отгруженной продукции собственного производства предприятиями пищевой промышленности (млн. руб.)</a:t>
            </a:r>
          </a:p>
        </p:txBody>
      </p:sp>
      <p:sp>
        <p:nvSpPr>
          <p:cNvPr id="22532" name="TextBox 3"/>
          <p:cNvSpPr txBox="1">
            <a:spLocks noChangeArrowheads="1"/>
          </p:cNvSpPr>
          <p:nvPr/>
        </p:nvSpPr>
        <p:spPr bwMode="auto">
          <a:xfrm>
            <a:off x="152400" y="5949950"/>
            <a:ext cx="8883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К соответствующему периоду прошлого года рост в действующих ценах на 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16,5%.</a:t>
            </a:r>
            <a:endParaRPr lang="ru-RU" alt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4587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7325706"/>
              </p:ext>
            </p:extLst>
          </p:nvPr>
        </p:nvGraphicFramePr>
        <p:xfrm>
          <a:off x="277180" y="1182814"/>
          <a:ext cx="8615300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92211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Динамика оптового оборота за период 2006 - 01.01.2016</a:t>
            </a:r>
            <a:b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(в миллиардах рублей) 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5877274"/>
            <a:ext cx="8964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	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2006 года оборот оптовой торговли увеличился в 4,7 раза.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Оборот оптовой торговли в действующих  ценах за 2015 года вырос 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,82 %.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78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3805344"/>
              </p:ext>
            </p:extLst>
          </p:nvPr>
        </p:nvGraphicFramePr>
        <p:xfrm>
          <a:off x="273563" y="1124744"/>
          <a:ext cx="8462962" cy="44121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021" name="Лист" r:id="rId3" imgW="8134243" imgH="3409830" progId="Excel.Sheet.8">
                  <p:embed/>
                </p:oleObj>
              </mc:Choice>
              <mc:Fallback>
                <p:oleObj name="Лист" r:id="rId3" imgW="8134243" imgH="3409830" progId="Excel.Shee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563" y="1124744"/>
                        <a:ext cx="8462962" cy="44121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9" name="Заголовок 1"/>
          <p:cNvSpPr>
            <a:spLocks noGrp="1"/>
          </p:cNvSpPr>
          <p:nvPr>
            <p:ph type="title"/>
          </p:nvPr>
        </p:nvSpPr>
        <p:spPr>
          <a:xfrm>
            <a:off x="256471" y="332656"/>
            <a:ext cx="8715375" cy="100811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Динамика розничного товарооборота  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2006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 года предварительные итоги  (миллиардов рублей) – </a:t>
            </a:r>
            <a:b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00" name="TextBox 5"/>
          <p:cNvSpPr txBox="1">
            <a:spLocks noChangeArrowheads="1"/>
          </p:cNvSpPr>
          <p:nvPr/>
        </p:nvSpPr>
        <p:spPr bwMode="auto">
          <a:xfrm>
            <a:off x="285750" y="5733256"/>
            <a:ext cx="86439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 smtClean="0"/>
              <a:t>	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Оборот розничной торговли за период январь-декабрь  2015 года составил 88% в сопоставимых ценах к уровню прошлого года.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62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7044810"/>
              </p:ext>
            </p:extLst>
          </p:nvPr>
        </p:nvGraphicFramePr>
        <p:xfrm>
          <a:off x="323528" y="1196752"/>
          <a:ext cx="8568952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8328"/>
            <a:ext cx="8363272" cy="93043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Оборот розничной торговли, в сравнении с городами «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миллиониками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b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январь –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декабрь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 года (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млрд.руб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)*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6021288"/>
            <a:ext cx="828092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 учета субъектов малого предпринимательства и организаций, средняя численность которых не превышает 15 человек</a:t>
            </a:r>
          </a:p>
          <a:p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26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1052715"/>
              </p:ext>
            </p:extLst>
          </p:nvPr>
        </p:nvGraphicFramePr>
        <p:xfrm>
          <a:off x="457200" y="1124744"/>
          <a:ext cx="8507288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безработицы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39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9797637"/>
              </p:ext>
            </p:extLst>
          </p:nvPr>
        </p:nvGraphicFramePr>
        <p:xfrm>
          <a:off x="107504" y="1916832"/>
          <a:ext cx="8712968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892480" cy="1296144"/>
          </a:xfrm>
        </p:spPr>
        <p:txBody>
          <a:bodyPr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Оборот розничной торговли в расчете на душу населения</a:t>
            </a:r>
            <a:b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городов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 с численностью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1 млн. человек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  ( тысяч рублей)</a:t>
            </a:r>
            <a:endParaRPr lang="ru-RU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41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одержимое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9496451"/>
              </p:ext>
            </p:extLst>
          </p:nvPr>
        </p:nvGraphicFramePr>
        <p:xfrm>
          <a:off x="428596" y="1124744"/>
          <a:ext cx="8229600" cy="4502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260648"/>
            <a:ext cx="8661648" cy="72547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Динамика  оборота общественного питания 2006 – 01.01.2016 </a:t>
            </a:r>
            <a:b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(млрд. руб.)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8596" y="5733256"/>
            <a:ext cx="84296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	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Оборот общественного питания за период январь – декабрь  2015 года составил 93,6 % в сопоставимых ценах к уровню прошлого года.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2871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9833506"/>
              </p:ext>
            </p:extLst>
          </p:nvPr>
        </p:nvGraphicFramePr>
        <p:xfrm>
          <a:off x="457200" y="1600200"/>
          <a:ext cx="8579296" cy="4997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640960" cy="922114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Оборот </a:t>
            </a:r>
            <a: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общественного питания  городов </a:t>
            </a: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 </a:t>
            </a:r>
            <a: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численностью более </a:t>
            </a:r>
            <a: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млн. человек </a:t>
            </a: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2015года </a:t>
            </a:r>
            <a: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ru-RU" sz="1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млрд.руб</a:t>
            </a:r>
            <a: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ru-RU" sz="1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25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0347359"/>
              </p:ext>
            </p:extLst>
          </p:nvPr>
        </p:nvGraphicFramePr>
        <p:xfrm>
          <a:off x="457200" y="1600200"/>
          <a:ext cx="8579296" cy="4997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640960" cy="922114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Оборот </a:t>
            </a:r>
            <a: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общественного питания на душу населения  городов </a:t>
            </a: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 </a:t>
            </a:r>
            <a: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численностью более </a:t>
            </a:r>
            <a: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млн. человек </a:t>
            </a: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месяцев  2015года</a:t>
            </a:r>
            <a: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тысяч руб.)</a:t>
            </a:r>
            <a:endParaRPr lang="ru-RU" sz="1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87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1143000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течение 2015 года открыты 3 (три) малых производства по выпуску пищевой продукции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1340768"/>
            <a:ext cx="4112196" cy="1143818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«Ягоды Урала» – выпуск замороженных овощей и фруктов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11" descr="C:\Users\simakova_id\Desktop\Ягоды урала\DSC_0059.JPG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33198"/>
            <a:ext cx="4040188" cy="3234641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124744"/>
            <a:ext cx="4041775" cy="1440159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ИП 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Черейкина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О.Л. торговая марка «Уральский региональный центр «Медведь» - выпуск продуктов пчеловодства и масложировой продукци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Объект 4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920" y="2635524"/>
            <a:ext cx="4039985" cy="3029989"/>
          </a:xfrm>
        </p:spPr>
      </p:pic>
    </p:spTree>
    <p:extLst>
      <p:ext uri="{BB962C8B-B14F-4D97-AF65-F5344CB8AC3E}">
        <p14:creationId xmlns:p14="http://schemas.microsoft.com/office/powerpoint/2010/main" val="195108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4749403"/>
              </p:ext>
            </p:extLst>
          </p:nvPr>
        </p:nvGraphicFramePr>
        <p:xfrm>
          <a:off x="370913" y="1628800"/>
          <a:ext cx="8425184" cy="39946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043" name="Лист" r:id="rId3" imgW="8115334" imgH="5057910" progId="Excel.Sheet.8">
                  <p:embed/>
                </p:oleObj>
              </mc:Choice>
              <mc:Fallback>
                <p:oleObj name="Лист" r:id="rId3" imgW="8115334" imgH="5057910" progId="Excel.Shee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913" y="1628800"/>
                        <a:ext cx="8425184" cy="39946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5" name="Заголовок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589963" cy="715962"/>
          </a:xfrm>
        </p:spPr>
        <p:txBody>
          <a:bodyPr>
            <a:noAutofit/>
          </a:bodyPr>
          <a:lstStyle/>
          <a:p>
            <a:pPr algn="ctr"/>
            <a:r>
              <a:rPr lang="ru-RU" alt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Динамика ввода объектов складской недвижимости</a:t>
            </a:r>
            <a:br>
              <a:rPr lang="ru-RU" alt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 2006 по 01.01.2016</a:t>
            </a:r>
          </a:p>
        </p:txBody>
      </p:sp>
      <p:sp>
        <p:nvSpPr>
          <p:cNvPr id="23556" name="TextBox 1"/>
          <p:cNvSpPr txBox="1">
            <a:spLocks noChangeArrowheads="1"/>
          </p:cNvSpPr>
          <p:nvPr/>
        </p:nvSpPr>
        <p:spPr bwMode="auto">
          <a:xfrm>
            <a:off x="395288" y="5768975"/>
            <a:ext cx="84994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ru-RU" altLang="ru-RU" sz="1800"/>
              <a:t>.</a:t>
            </a:r>
          </a:p>
        </p:txBody>
      </p:sp>
      <p:pic>
        <p:nvPicPr>
          <p:cNvPr id="23557" name="Picture 16" descr="DH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65175"/>
            <a:ext cx="226853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916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1432189"/>
              </p:ext>
            </p:extLst>
          </p:nvPr>
        </p:nvGraphicFramePr>
        <p:xfrm>
          <a:off x="539552" y="1196752"/>
          <a:ext cx="8003282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520" y="274638"/>
            <a:ext cx="8485343" cy="850106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количества торговых центров на территории города Екатеринбурга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3520" y="5301208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	В течение  2015 года открыты:  торговый центр «</a:t>
            </a:r>
            <a:r>
              <a:rPr lang="ru-RU" dirty="0" err="1" smtClean="0"/>
              <a:t>МаксиДом</a:t>
            </a:r>
            <a:r>
              <a:rPr lang="ru-RU" dirty="0" smtClean="0"/>
              <a:t>» </a:t>
            </a:r>
            <a:r>
              <a:rPr lang="en-US" dirty="0" smtClean="0"/>
              <a:t>I</a:t>
            </a:r>
            <a:r>
              <a:rPr lang="ru-RU" dirty="0" smtClean="0"/>
              <a:t>очередь улица Тверитина, 45 и торговый центр «Пассаж» улица Вайнера, 9а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202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7995295" cy="634082"/>
          </a:xfrm>
        </p:spPr>
        <p:txBody>
          <a:bodyPr/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Специализация торговых центров</a:t>
            </a:r>
            <a:endParaRPr lang="ru-RU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755576" y="836712"/>
            <a:ext cx="3672408" cy="936104"/>
          </a:xfrm>
        </p:spPr>
        <p:txBody>
          <a:bodyPr>
            <a:normAutofit fontScale="92500"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торгово – развлекательных центров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467544" y="1844824"/>
            <a:ext cx="4165416" cy="4680520"/>
          </a:xfrm>
        </p:spPr>
        <p:txBody>
          <a:bodyPr>
            <a:noAutofit/>
          </a:bodyPr>
          <a:lstStyle/>
          <a:p>
            <a:pPr marL="369888" indent="-34290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«Гринвич»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.8 Марта, 46;</a:t>
            </a:r>
          </a:p>
          <a:p>
            <a:pPr marL="369888" indent="-34290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«Карнавал» ул. Халтурина, 55</a:t>
            </a:r>
          </a:p>
          <a:p>
            <a:pPr marL="369888" indent="-34290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«Фан-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улица Ясная, 2</a:t>
            </a:r>
          </a:p>
          <a:p>
            <a:pPr marL="369888" indent="-34290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«Алатырь» ул. Малышева, 5</a:t>
            </a:r>
          </a:p>
          <a:p>
            <a:pPr marL="369888" indent="-34290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«Антей»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.Малышева, 53</a:t>
            </a:r>
          </a:p>
          <a:p>
            <a:pPr marL="369888" indent="-34290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«Парк Хаус»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ул.Сулимова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50</a:t>
            </a:r>
          </a:p>
          <a:p>
            <a:pPr marL="369888" indent="-34290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«Мегаполис» ул. 8 Марат, 149</a:t>
            </a:r>
          </a:p>
          <a:p>
            <a:pPr marL="369888" indent="-34290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«Глобус» ул. Щербакова. 4</a:t>
            </a:r>
          </a:p>
          <a:p>
            <a:pPr marL="369888" indent="-34290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«Радуга Парк» ул. Репина, 94</a:t>
            </a:r>
          </a:p>
          <a:p>
            <a:pPr marL="369888" indent="-34290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«КомсоМОЛЛ» Сибирский тракт, 2</a:t>
            </a:r>
          </a:p>
          <a:p>
            <a:pPr marL="369888" indent="-34290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«Пассаж» улица Вайнера, 9а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4644008" y="764704"/>
            <a:ext cx="3960440" cy="1008113"/>
          </a:xfrm>
        </p:spPr>
        <p:txBody>
          <a:bodyPr>
            <a:normAutofit fontScale="92500" lnSpcReduction="10000"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специализированных центров ( мебельные и интерьерные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quarter" idx="4"/>
          </p:nvPr>
        </p:nvSpPr>
        <p:spPr>
          <a:xfrm>
            <a:off x="4644008" y="1772816"/>
            <a:ext cx="4104456" cy="4608511"/>
          </a:xfrm>
        </p:spPr>
        <p:txBody>
          <a:bodyPr>
            <a:normAutofit fontScale="92500" lnSpcReduction="10000"/>
          </a:bodyPr>
          <a:lstStyle/>
          <a:p>
            <a:pPr marL="369888" indent="-342900">
              <a:buFont typeface="+mj-lt"/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«Галерея Архитектор» ул. Малышева. 8</a:t>
            </a:r>
          </a:p>
          <a:p>
            <a:pPr marL="369888" indent="-342900">
              <a:buFont typeface="+mj-lt"/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«Гулливер» ул. 40 лет Комсомола, 38</a:t>
            </a:r>
          </a:p>
          <a:p>
            <a:pPr marL="369888" indent="-342900">
              <a:buFont typeface="+mj-lt"/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Эма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ВИЗ – бульвар, 13</a:t>
            </a:r>
          </a:p>
          <a:p>
            <a:pPr marL="369888" indent="-342900">
              <a:buFont typeface="+mj-lt"/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улучшения жилья» ул. Металлургов, 84</a:t>
            </a:r>
          </a:p>
          <a:p>
            <a:pPr marL="369888" indent="-342900">
              <a:buFont typeface="+mj-lt"/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«Галерея – 11» ул. Студенческая, 11</a:t>
            </a:r>
          </a:p>
          <a:p>
            <a:pPr marL="369888" indent="-342900">
              <a:buFont typeface="+mj-lt"/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«Восточный» ул. Восточная, 13</a:t>
            </a:r>
          </a:p>
          <a:p>
            <a:pPr marL="369888" indent="-342900">
              <a:buFont typeface="+mj-lt"/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«Космос» проспект Космонавтов, 54</a:t>
            </a:r>
          </a:p>
          <a:p>
            <a:pPr marL="369888" indent="-342900">
              <a:buFont typeface="+mj-lt"/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«На Московской горке» ул. Радищева, 33</a:t>
            </a:r>
          </a:p>
          <a:p>
            <a:pPr marL="369888" indent="-342900"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МаксиДом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улица Тверитина, 45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9888" indent="-342900">
              <a:buFont typeface="+mj-lt"/>
              <a:buAutoNum type="arabicPeriod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28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9778134"/>
              </p:ext>
            </p:extLst>
          </p:nvPr>
        </p:nvGraphicFramePr>
        <p:xfrm>
          <a:off x="564341" y="980728"/>
          <a:ext cx="8229600" cy="41278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805664" cy="85010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Динамика увеличения площадей торговых центров</a:t>
            </a:r>
            <a:br>
              <a:rPr lang="ru-RU" sz="2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на территории города Екатеринбурга (тыс. кв. м.)</a:t>
            </a:r>
            <a:endParaRPr lang="ru-RU" sz="24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5786" y="64293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14282" y="5429264"/>
            <a:ext cx="89297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cs typeface="Times New Roman" pitchFamily="18" charset="0"/>
              </a:rPr>
              <a:t>	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01.01.2016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торговых центрах расположено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43,7% торговых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площадей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Екатеринбурга.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Обеспеченность форматом «Торговый центр»  составляет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603,8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кв.м (обеспеченность на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01.01.2015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571,9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кв.м., прирост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32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кв.м.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96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3207632"/>
              </p:ext>
            </p:extLst>
          </p:nvPr>
        </p:nvGraphicFramePr>
        <p:xfrm>
          <a:off x="539553" y="1340768"/>
          <a:ext cx="8218809" cy="4235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361859" cy="1143000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введенных объектов за счет нового строительства за 2015 год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3" y="5701597"/>
            <a:ext cx="82809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	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12 месяцев 2015 года открыто 123 предприятия потребительского рынка, торговой площадью 82178 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</a:p>
          <a:p>
            <a:pPr algn="ctr"/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(по 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итогам 2014 года 95 объектов торговой площадью 94 716 кв.м.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359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9112736"/>
              </p:ext>
            </p:extLst>
          </p:nvPr>
        </p:nvGraphicFramePr>
        <p:xfrm>
          <a:off x="323528" y="1268760"/>
          <a:ext cx="8820472" cy="4235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7923287" cy="922114"/>
          </a:xfrm>
        </p:spPr>
        <p:txBody>
          <a:bodyPr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ГКУ служба занятости населения Свердловской области «Екатеринбургский центр занятости»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1560" y="5517232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01.01.2016  количество предложений на рынке труда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1 безработного составляет 4 вакансии ( на 01.01.2015 – 10 вакансий)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45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00244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Стратегическое планирование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4294967295"/>
          </p:nvPr>
        </p:nvSpPr>
        <p:spPr>
          <a:xfrm>
            <a:off x="457200" y="1600200"/>
            <a:ext cx="4618856" cy="4525963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 декабря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рассмотрен  на заседании Программного совета стратегического развития города Екатеринбурга </a:t>
            </a:r>
          </a:p>
          <a:p>
            <a:pPr marL="0" indent="0" algn="ctr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Стратегический проект  «Екатеринбург – межрегиональный центр оптовой торговли».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916832"/>
            <a:ext cx="3750568" cy="310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884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Перспективы развития сетей на территории города </a:t>
            </a: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Екатеринбурга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48681"/>
            <a:ext cx="8229600" cy="3429000"/>
          </a:xfrm>
        </p:spPr>
      </p:pic>
      <p:pic>
        <p:nvPicPr>
          <p:cNvPr id="4" name="Picture 2" descr="C:\Users\banaev_as\Desktop\Новая папка\20151110_11302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12" y="4005064"/>
            <a:ext cx="5760640" cy="22768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6614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по строительству объектов потребительского рынка на территории города Екатеринбурга на 2016 год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1673668"/>
              </p:ext>
            </p:extLst>
          </p:nvPr>
        </p:nvGraphicFramePr>
        <p:xfrm>
          <a:off x="420688" y="1988840"/>
          <a:ext cx="8543799" cy="42445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6908"/>
                <a:gridCol w="902111"/>
                <a:gridCol w="1186139"/>
                <a:gridCol w="1294668"/>
                <a:gridCol w="982104"/>
                <a:gridCol w="1122822"/>
                <a:gridCol w="1127640"/>
                <a:gridCol w="601407"/>
              </a:tblGrid>
              <a:tr h="59494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Торговые центры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Торгово –административные здания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Предприятия Автобизнеса / автосалоны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Магазины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Предприятия общ питания</a:t>
                      </a:r>
                    </a:p>
                    <a:p>
                      <a:pPr algn="ctr"/>
                      <a:endParaRPr lang="ru-RU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Оптовые предприятия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9662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В-Исетский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4/2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3577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Ж/дорожный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9137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Кировский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3577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Ленинский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9137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Октябрьский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1/1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9662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Орджоникид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9662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Чкаловский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61283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17/</a:t>
                      </a:r>
                    </a:p>
                    <a:p>
                      <a:pPr algn="ctr"/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 автосалона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47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очередь торгово – развлекательного центра «Гринвич», площадью 65000 кв.м. 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458" y="2674938"/>
            <a:ext cx="6681021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835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Интерьерный центр «</a:t>
            </a:r>
            <a:r>
              <a:rPr lang="en-US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ASTROOM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 улица </a:t>
            </a:r>
            <a:r>
              <a:rPr lang="ru-RU" sz="1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Цвиллинга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Машинная </a:t>
            </a:r>
            <a:b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(общая площадь 22158 кв.м., торговая 13 000 кв.м)</a:t>
            </a:r>
            <a:b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800" b="1" dirty="0">
              <a:solidFill>
                <a:schemeClr val="tx1"/>
              </a:solidFill>
            </a:endParaRPr>
          </a:p>
        </p:txBody>
      </p:sp>
      <p:pic>
        <p:nvPicPr>
          <p:cNvPr id="5" name="Picture 4" descr="http://ekbrealty.ru/img_objects/2013/03/324_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571612"/>
            <a:ext cx="2928958" cy="19690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\\172.28.1.14\папка_обмена\ТОРГОВЛЯ\Виноградова\фото 21.02.2014 Цвиллинга\P10708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3747455"/>
            <a:ext cx="3000396" cy="25259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44" y="1714488"/>
            <a:ext cx="5213823" cy="45529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4328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Торгово-развлекательный центр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микрорайоне «Академический»</a:t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пересечении улиц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Краснолесья – Вильгельма де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Генина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 descr="http://www.magazinmagazinov.ru/upload/iblock/a0e/a0e9e25c0eba0664ce47c1a8cb864b38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3128698"/>
            <a:ext cx="3822700" cy="2548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6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1" t="14761" r="7993" b="9525"/>
          <a:stretch>
            <a:fillRect/>
          </a:stretch>
        </p:blipFill>
        <p:spPr bwMode="auto">
          <a:xfrm>
            <a:off x="4645025" y="3242500"/>
            <a:ext cx="3822700" cy="232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932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Торговый комплекс «Лента»</a:t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дублер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Сибирского тракта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площадь12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365 кв.м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торговая-8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500кв.м.</a:t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3081482"/>
            <a:ext cx="3822700" cy="2642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banaev_as\Desktop\Новая папка\20151110_1130221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780928"/>
            <a:ext cx="3600399" cy="2880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7740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Перспективы развития федеральных сетей на территории города Екатеринбурга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Федеральная сеть </a:t>
            </a: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21Shop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348880"/>
            <a:ext cx="4040188" cy="2694805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77500" lnSpcReduction="2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Федеральная сеть</a:t>
            </a: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SNEAKER-SHOP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492896"/>
            <a:ext cx="4041775" cy="2173019"/>
          </a:xfrm>
        </p:spPr>
      </p:pic>
    </p:spTree>
    <p:extLst>
      <p:ext uri="{BB962C8B-B14F-4D97-AF65-F5344CB8AC3E}">
        <p14:creationId xmlns:p14="http://schemas.microsoft.com/office/powerpoint/2010/main" val="427206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Перспективы развития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местных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сетей на территории города Екатеринбурга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1484784"/>
            <a:ext cx="4248472" cy="2541959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Сеть магазинов продукции из мяса птицы</a:t>
            </a:r>
          </a:p>
          <a:p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«Птичий </a:t>
            </a:r>
            <a:r>
              <a:rPr lang="ru-RU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дворЪ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течение 1 квартала 2016 года открыто 2 магазина.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Перспектива- 3 магазина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437112"/>
            <a:ext cx="2647950" cy="1733550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427984" y="1628800"/>
            <a:ext cx="4103439" cy="1440159"/>
          </a:xfrm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Сеть магазинов «Стольник»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01.01.2016 4 магазина на территории Железнодорожного района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212976"/>
            <a:ext cx="4041775" cy="3233420"/>
          </a:xfrm>
        </p:spPr>
      </p:pic>
    </p:spTree>
    <p:extLst>
      <p:ext uri="{BB962C8B-B14F-4D97-AF65-F5344CB8AC3E}">
        <p14:creationId xmlns:p14="http://schemas.microsoft.com/office/powerpoint/2010/main" val="2834437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Перспективы развития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региональных сетей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города Екатеринбурга</a:t>
            </a:r>
            <a:endParaRPr lang="ru-RU" sz="2400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251520" y="1484784"/>
            <a:ext cx="4040188" cy="639762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Региональная сеть «Мясной центральный»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Региональная сеть «Меридиан» (из города Первоуральск)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4271832"/>
              </p:ext>
            </p:extLst>
          </p:nvPr>
        </p:nvGraphicFramePr>
        <p:xfrm>
          <a:off x="683568" y="2564904"/>
          <a:ext cx="2871787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051" name="Acrobat Document" r:id="rId3" imgW="5667119" imgH="8019810" progId="AcroExch.Document.11">
                  <p:embed/>
                </p:oleObj>
              </mc:Choice>
              <mc:Fallback>
                <p:oleObj name="Acrobat Document" r:id="rId3" imgW="5667119" imgH="801981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3568" y="2564904"/>
                        <a:ext cx="2871787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Объект 13"/>
          <p:cNvPicPr>
            <a:picLocks noGrp="1" noChangeAspect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924944"/>
            <a:ext cx="4041775" cy="2694516"/>
          </a:xfrm>
        </p:spPr>
      </p:pic>
    </p:spTree>
    <p:extLst>
      <p:ext uri="{BB962C8B-B14F-4D97-AF65-F5344CB8AC3E}">
        <p14:creationId xmlns:p14="http://schemas.microsoft.com/office/powerpoint/2010/main" val="397857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3793156"/>
              </p:ext>
            </p:extLst>
          </p:nvPr>
        </p:nvGraphicFramePr>
        <p:xfrm>
          <a:off x="179512" y="1005316"/>
          <a:ext cx="8802214" cy="57509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0"/>
                <a:gridCol w="1478393"/>
                <a:gridCol w="1886437"/>
                <a:gridCol w="1836984"/>
              </a:tblGrid>
              <a:tr h="509671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Профессия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вакансий </a:t>
                      </a:r>
                    </a:p>
                    <a:p>
                      <a:pPr algn="ctr"/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01.01.2014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</a:t>
                      </a:r>
                    </a:p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вакансий</a:t>
                      </a:r>
                    </a:p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01.01.2015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</a:t>
                      </a:r>
                    </a:p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вакансий</a:t>
                      </a:r>
                    </a:p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01.01.2016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25629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Кассир, кассир - контролер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285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</a:t>
                      </a:r>
                      <a:endParaRPr lang="ru-RU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25629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Продавец продовольственный товаров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333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39271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Продавец непродовольственных товаров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25629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Товаровед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25629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Логистик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25629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Упаковщик, фасовщики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25629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Комплектовщик товаров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1137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1137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25629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Кондитер, пекарь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161</a:t>
                      </a:r>
                      <a:endParaRPr lang="ru-RU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ru-RU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25629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Официант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25629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Буфетчик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25629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Бармен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712968" cy="648072"/>
          </a:xfrm>
        </p:spPr>
        <p:txBody>
          <a:bodyPr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Спрос на рабочую силу (данные «Екатеринбургского центра занятости»)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48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Контрольные показатели развития потребительского рынка на 2016 год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004101ccb4d0$c8f63e40$0c6ba8c0@belka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83568" y="2492896"/>
            <a:ext cx="3048000" cy="2033016"/>
          </a:xfrm>
          <a:prstGeom prst="rect">
            <a:avLst/>
          </a:prstGeom>
          <a:noFill/>
          <a:ln w="1587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6" name="Picture 7" descr="d:\UserProfiles\gandke\Рабочий стол\ФОТО работа\Мастер-класс Анжело Санти Окт\DSCN3216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88024" y="3068960"/>
            <a:ext cx="3822700" cy="3392250"/>
          </a:xfrm>
        </p:spPr>
      </p:pic>
    </p:spTree>
    <p:extLst>
      <p:ext uri="{BB962C8B-B14F-4D97-AF65-F5344CB8AC3E}">
        <p14:creationId xmlns:p14="http://schemas.microsoft.com/office/powerpoint/2010/main" val="329434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9053710"/>
              </p:ext>
            </p:extLst>
          </p:nvPr>
        </p:nvGraphicFramePr>
        <p:xfrm>
          <a:off x="395536" y="764703"/>
          <a:ext cx="8352929" cy="5819386"/>
        </p:xfrm>
        <a:graphic>
          <a:graphicData uri="http://schemas.openxmlformats.org/drawingml/2006/table">
            <a:tbl>
              <a:tblPr/>
              <a:tblGrid>
                <a:gridCol w="4611335"/>
                <a:gridCol w="1266325"/>
                <a:gridCol w="1108404"/>
                <a:gridCol w="1366865"/>
              </a:tblGrid>
              <a:tr h="7104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</a:p>
                  </a:txBody>
                  <a:tcPr marL="91436" marR="91436"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</a:p>
                  </a:txBody>
                  <a:tcPr marL="91436" marR="91436"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 факт</a:t>
                      </a:r>
                    </a:p>
                  </a:txBody>
                  <a:tcPr marL="91436" marR="91436"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</a:txBody>
                  <a:tcPr marL="91436" marR="91436"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9884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Ежегодный объем инвестиций в основной капитал  предприятий пищевой промышленности (млн. руб.)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41" marR="4354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1700</a:t>
                      </a:r>
                    </a:p>
                  </a:txBody>
                  <a:tcPr marL="91436" marR="91436"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1802</a:t>
                      </a:r>
                    </a:p>
                  </a:txBody>
                  <a:tcPr marL="91436" marR="91436"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1500</a:t>
                      </a:r>
                    </a:p>
                  </a:txBody>
                  <a:tcPr marL="91436" marR="91436"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9878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Расширение ассортимента выпускаемых продовольственных товаров, в т. ч. за счет освоения новых видов  продукции, (единица в год) </a:t>
                      </a:r>
                    </a:p>
                  </a:txBody>
                  <a:tcPr marL="43541" marR="4354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274</a:t>
                      </a:r>
                    </a:p>
                  </a:txBody>
                  <a:tcPr marL="91436" marR="91436"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276</a:t>
                      </a:r>
                    </a:p>
                  </a:txBody>
                  <a:tcPr marL="91436" marR="91436"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270</a:t>
                      </a:r>
                    </a:p>
                  </a:txBody>
                  <a:tcPr marL="91436" marR="91436"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9884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отгрузки  продукции, обогащенной микроэлементами, витаминами собственного производства, (в % нарастающим итогом с 2010 года) </a:t>
                      </a:r>
                    </a:p>
                  </a:txBody>
                  <a:tcPr marL="43541" marR="4354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11,4</a:t>
                      </a:r>
                    </a:p>
                  </a:txBody>
                  <a:tcPr marL="91436" marR="91436"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11,4</a:t>
                      </a:r>
                    </a:p>
                  </a:txBody>
                  <a:tcPr marL="91436" marR="91436"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11,7</a:t>
                      </a:r>
                    </a:p>
                  </a:txBody>
                  <a:tcPr marL="91436" marR="91436"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10781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отгруженных товаров собственного производства предприятиями пищевой промышленности (крупными  и средними) 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ценах 2010 года (млн. руб.)</a:t>
                      </a:r>
                    </a:p>
                  </a:txBody>
                  <a:tcPr marL="68577" marR="6857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25563</a:t>
                      </a:r>
                    </a:p>
                  </a:txBody>
                  <a:tcPr marL="91436" marR="91436"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29105,36</a:t>
                      </a:r>
                    </a:p>
                  </a:txBody>
                  <a:tcPr marL="91436" marR="91436"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32511,6</a:t>
                      </a:r>
                    </a:p>
                  </a:txBody>
                  <a:tcPr marL="91436" marR="91436"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10660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продовольственных товаров, выпускаемых в соответствии со стандартами качества серии ИСО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(в %  нарастающим итогом с 2010 года)</a:t>
                      </a:r>
                    </a:p>
                  </a:txBody>
                  <a:tcPr marL="68577" marR="6857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72,2</a:t>
                      </a:r>
                    </a:p>
                  </a:txBody>
                  <a:tcPr marL="91436" marR="91436"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72,4</a:t>
                      </a:r>
                    </a:p>
                  </a:txBody>
                  <a:tcPr marL="91436" marR="91436"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80,0</a:t>
                      </a:r>
                    </a:p>
                  </a:txBody>
                  <a:tcPr marL="91436" marR="91436"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9191" name="Заголовок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50482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alt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Пищевая промышленность</a:t>
            </a:r>
          </a:p>
        </p:txBody>
      </p:sp>
    </p:spTree>
    <p:extLst>
      <p:ext uri="{BB962C8B-B14F-4D97-AF65-F5344CB8AC3E}">
        <p14:creationId xmlns:p14="http://schemas.microsoft.com/office/powerpoint/2010/main" val="12736180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2251247"/>
              </p:ext>
            </p:extLst>
          </p:nvPr>
        </p:nvGraphicFramePr>
        <p:xfrm>
          <a:off x="323527" y="762000"/>
          <a:ext cx="8591873" cy="53457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92831"/>
                <a:gridCol w="1904028"/>
                <a:gridCol w="1486628"/>
                <a:gridCol w="1408386"/>
              </a:tblGrid>
              <a:tr h="701022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2" marB="45712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</a:t>
                      </a:r>
                      <a:r>
                        <a:rPr lang="ru-RU" sz="2000" b="1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 </a:t>
                      </a:r>
                    </a:p>
                    <a:p>
                      <a:pPr algn="ctr"/>
                      <a:r>
                        <a:rPr lang="ru-RU" sz="2000" b="1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2" marB="45712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 год</a:t>
                      </a:r>
                    </a:p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2" marB="45712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 год план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2" marB="45712"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1154854"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Оборот розничной торговли</a:t>
                      </a:r>
                      <a:r>
                        <a:rPr lang="ru-RU" sz="1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(во всех каналах реализации) в действующих ценах, млрд. руб.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2" marB="45712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707,5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2" marB="45712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721,398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2" marB="45712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739,6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2" marB="45712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701022"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Оборот розничной торговли</a:t>
                      </a:r>
                      <a:r>
                        <a:rPr lang="ru-RU" sz="1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сопоставимых  ценах, %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2" marB="45712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97,7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2" marB="45712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87,5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2" marB="45712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97,0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2" marB="45712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701022"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Количество п</a:t>
                      </a:r>
                      <a:r>
                        <a:rPr lang="ru-RU" sz="1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редприятий розничной торговли (ед.)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2" marB="45712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4071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2" marB="45712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4290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2" marB="45712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4260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2" marB="45712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777230"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Торговые площади торгующих организаций,</a:t>
                      </a:r>
                      <a:r>
                        <a:rPr lang="ru-RU" sz="1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кв. м.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2" marB="45712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1935,0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2" marB="45712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2019,01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2" marB="45712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2100,0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2" marB="45712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Обеспеченность торговыми площадями, кв. м. на 1000 жителей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2" marB="45712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1338,5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2" marB="45712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1381,6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2" marB="45712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1421,0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2" marB="45712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96223"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Ввод объектов торговли,</a:t>
                      </a:r>
                      <a:r>
                        <a:rPr lang="ru-RU" sz="1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2" marB="45712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560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2" marB="45712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690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2" marB="45712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2" marB="45712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0220" name="Заголовок 1"/>
          <p:cNvSpPr>
            <a:spLocks noGrp="1"/>
          </p:cNvSpPr>
          <p:nvPr>
            <p:ph type="title"/>
          </p:nvPr>
        </p:nvSpPr>
        <p:spPr>
          <a:xfrm>
            <a:off x="228600" y="115888"/>
            <a:ext cx="8458200" cy="569912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alt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Розничная торговля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7544" y="6196916"/>
            <a:ext cx="83792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обеспеченность на 2016 год посчитан на численность жителей города Екатеринбурга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1 477, 12 тысяч человек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66490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5333359"/>
              </p:ext>
            </p:extLst>
          </p:nvPr>
        </p:nvGraphicFramePr>
        <p:xfrm>
          <a:off x="228600" y="838200"/>
          <a:ext cx="8686799" cy="51110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07866"/>
                <a:gridCol w="1661601"/>
                <a:gridCol w="1500864"/>
                <a:gridCol w="1716468"/>
              </a:tblGrid>
              <a:tr h="730182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695" marB="45695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</a:t>
                      </a:r>
                      <a:r>
                        <a:rPr lang="ru-RU" sz="2000" b="1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 </a:t>
                      </a:r>
                    </a:p>
                    <a:p>
                      <a:pPr algn="ctr"/>
                      <a:r>
                        <a:rPr lang="ru-RU" sz="2000" b="1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695" marB="45695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 год</a:t>
                      </a:r>
                    </a:p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695" marB="45695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216 год </a:t>
                      </a:r>
                    </a:p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695" marB="45695"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951109"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Оборот общественного питания </a:t>
                      </a:r>
                      <a:r>
                        <a:rPr lang="ru-RU" sz="1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действующих ценах, млрд. руб.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695" marB="4569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35,6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695" marB="4569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39,69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695" marB="4569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38,2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695" marB="4569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951109"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Оборот общественного питания </a:t>
                      </a:r>
                      <a:r>
                        <a:rPr lang="ru-RU" sz="1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сопоставимых  ценах, %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695" marB="4569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107,0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695" marB="4569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97,1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695" marB="4569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99,0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695" marB="4569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951109"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r>
                        <a:rPr kumimoji="0"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Количество предприятий общественного питания на конец года, ед.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695" marB="4569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2151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695" marB="4569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2181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695" marB="4569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2205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695" marB="4569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527572"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r>
                        <a:rPr kumimoji="0"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Количество посадочных мест на предприятиях общественного питания общедоступной</a:t>
                      </a:r>
                      <a:r>
                        <a:rPr kumimoji="0" lang="ru-RU" sz="1800" b="1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сети, тысяч мест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695" marB="4569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91,954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695" marB="4569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92,937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695" marB="4569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93,5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695" marB="4569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1234" name="Заголовок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646112"/>
          </a:xfrm>
        </p:spPr>
        <p:txBody>
          <a:bodyPr/>
          <a:lstStyle/>
          <a:p>
            <a:pPr algn="ctr">
              <a:defRPr/>
            </a:pPr>
            <a:r>
              <a:rPr lang="ru-RU" alt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Общественное питание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1521" y="5934670"/>
            <a:ext cx="8496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обеспеченность на 2016 год посчитан на численность жителей города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Екатеринбурга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1 477, 12 тысяч человек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339695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1124744"/>
            <a:ext cx="8208912" cy="4896544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</a:p>
          <a:p>
            <a:pPr algn="ctr"/>
            <a:endParaRPr lang="ru-RU" sz="3600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6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Комитет по товарному рынку Администрации</a:t>
            </a:r>
            <a:br>
              <a:rPr lang="ru-RU" sz="36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города Екатеринбурга</a:t>
            </a:r>
            <a:br>
              <a:rPr lang="ru-RU" sz="36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83568" y="6165304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</a:t>
            </a:r>
            <a:r>
              <a:rPr lang="ru-RU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КТR@ekadm.ru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http://екатеринбург.рф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944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3648773"/>
              </p:ext>
            </p:extLst>
          </p:nvPr>
        </p:nvGraphicFramePr>
        <p:xfrm>
          <a:off x="457200" y="1340767"/>
          <a:ext cx="8229600" cy="45365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1535981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Группы товаров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 2015 года к декабрю 2014 года Свердловская область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 года к декабрю 2014 года Российская Федерация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964454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 товары и платные услуги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112,9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50130">
                <a:tc>
                  <a:txBody>
                    <a:bodyPr/>
                    <a:lstStyle/>
                    <a:p>
                      <a:r>
                        <a:rPr lang="ru-RU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Продовольственные товары</a:t>
                      </a:r>
                      <a:endParaRPr lang="ru-RU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116,1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50130">
                <a:tc>
                  <a:txBody>
                    <a:bodyPr/>
                    <a:lstStyle/>
                    <a:p>
                      <a:r>
                        <a:rPr lang="ru-RU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Непродовольственные товары</a:t>
                      </a:r>
                      <a:endParaRPr lang="ru-RU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114,3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113,7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35808">
                <a:tc>
                  <a:txBody>
                    <a:bodyPr/>
                    <a:lstStyle/>
                    <a:p>
                      <a:r>
                        <a:rPr lang="ru-RU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Платные услуги</a:t>
                      </a:r>
                      <a:endParaRPr lang="ru-RU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110,9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110,2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431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Индекс потребительских цен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13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5945626"/>
              </p:ext>
            </p:extLst>
          </p:nvPr>
        </p:nvGraphicFramePr>
        <p:xfrm>
          <a:off x="395536" y="1916832"/>
          <a:ext cx="8445624" cy="44924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5357"/>
                <a:gridCol w="2593195"/>
                <a:gridCol w="1545104"/>
                <a:gridCol w="1931968"/>
              </a:tblGrid>
              <a:tr h="81439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Екатеринбург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Свердловская область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Российская Федерация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949308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Индекс промышленного производства , %</a:t>
                      </a:r>
                      <a:b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 по крупным и средним предприятиям)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96,3</a:t>
                      </a:r>
                    </a:p>
                    <a:p>
                      <a:pPr algn="ctr"/>
                      <a:endParaRPr lang="ru-RU" sz="18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 отгрузка обрабатывающих</a:t>
                      </a:r>
                      <a:r>
                        <a:rPr lang="ru-RU" sz="18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производств 120,3%)</a:t>
                      </a:r>
                      <a:endParaRPr lang="ru-RU"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96,3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96,6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14393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Оборот розничной торговли, %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87,5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89,0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90,0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14393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Индекс ввода жилья, %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1193,9 </a:t>
                      </a:r>
                      <a:r>
                        <a:rPr lang="ru-RU" sz="1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тыс.кв.м</a:t>
                      </a: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ct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114,7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2483,7 </a:t>
                      </a:r>
                      <a:r>
                        <a:rPr lang="ru-RU" sz="1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тыс.кв.м</a:t>
                      </a: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ct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102,5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83,8 </a:t>
                      </a:r>
                      <a:r>
                        <a:rPr lang="ru-RU" sz="1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млн.кв.м</a:t>
                      </a: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ct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99,5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568952" cy="73833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показатели развития экономики в январе – декабре 2015 года в процентах к соответствующему периоду прошлого года(по полному кругу организаций)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11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740275"/>
              </p:ext>
            </p:extLst>
          </p:nvPr>
        </p:nvGraphicFramePr>
        <p:xfrm>
          <a:off x="611560" y="1556792"/>
          <a:ext cx="8136903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39311" cy="1282154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Заработная плата работников организаций торговли и общественного питания по муниципальному образованию «город Екатеринбург» за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январь –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декабрь 2015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(тыс.руб)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53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13663</TotalTime>
  <Words>2051</Words>
  <Application>Microsoft Office PowerPoint</Application>
  <PresentationFormat>Экран (4:3)</PresentationFormat>
  <Paragraphs>581</Paragraphs>
  <Slides>64</Slides>
  <Notes>5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4</vt:i4>
      </vt:variant>
      <vt:variant>
        <vt:lpstr>Заголовки слайдов</vt:lpstr>
      </vt:variant>
      <vt:variant>
        <vt:i4>64</vt:i4>
      </vt:variant>
    </vt:vector>
  </HeadingPairs>
  <TitlesOfParts>
    <vt:vector size="69" baseType="lpstr">
      <vt:lpstr>Волна</vt:lpstr>
      <vt:lpstr>Диаграмма</vt:lpstr>
      <vt:lpstr>Лист</vt:lpstr>
      <vt:lpstr>Microsoft Excel 97-2003 Worksheet</vt:lpstr>
      <vt:lpstr>Acrobat Document</vt:lpstr>
      <vt:lpstr>Об итогах   развития  потребительского рынка  муниципального образования  «город Екатеринбург»   12 месяцев 2015 года</vt:lpstr>
      <vt:lpstr>Динамика численности населения города Екатеринбурга (тысяч человек)</vt:lpstr>
      <vt:lpstr>Сведения о родившихся и умерших, миграция населения за январь – декабрь 2015 года (чел.)</vt:lpstr>
      <vt:lpstr>Уровень безработицы</vt:lpstr>
      <vt:lpstr>Информация ГКУ служба занятости населения Свердловской области «Екатеринбургский центр занятости»</vt:lpstr>
      <vt:lpstr>Спрос на рабочую силу (данные «Екатеринбургского центра занятости»)</vt:lpstr>
      <vt:lpstr>Индекс потребительских цен</vt:lpstr>
      <vt:lpstr>Основные показатели развития экономики в январе – декабре 2015 года в процентах к соответствующему периоду прошлого года(по полному кругу организаций)</vt:lpstr>
      <vt:lpstr>Заработная плата работников организаций торговли и общественного питания по муниципальному образованию «город Екатеринбург» за январь – декабрь 2015 года (тыс.руб)</vt:lpstr>
      <vt:lpstr>Средняя заработная плата по городам Российской Федерации с численностью жителей свыше 1 миллиона человек, за период 2015 года (руб)</vt:lpstr>
      <vt:lpstr>Количество предприятий пищевой промышленности      на территории муниципального образования «город Екатеринбург» </vt:lpstr>
      <vt:lpstr>Динамика количества оптовых предприятий  период  2008 год  -  01.01.2016 (ед.)</vt:lpstr>
      <vt:lpstr>Динамика количества предприятий розничной торговли  за период с 2006  по 01.01.2016</vt:lpstr>
      <vt:lpstr>Структура предприятий розничной торговли</vt:lpstr>
      <vt:lpstr>Динамика количества предприятий общественного питания  за период с  2006 - 01.01.2016 (ед.)</vt:lpstr>
      <vt:lpstr>Динамика количества предприятий общественного питания  общедоступной сети за период с  2006 - 01.01.2016 (ед.)</vt:lpstr>
      <vt:lpstr>Динамика абсолютного прироста по количеству предприятий торговли  на территории города Екатеринбурга</vt:lpstr>
      <vt:lpstr>Динамика абсолютного прироста по количеству предприятий общественного питания  на территории города Екатеринбурга</vt:lpstr>
      <vt:lpstr>Количество авто и мотосалонов на территории города Екатеринбурга на 01.01.2016</vt:lpstr>
      <vt:lpstr>Открытие/закрытие автосалонов на территории города Екатеринбурга в 2015 году</vt:lpstr>
      <vt:lpstr>Количество продовольственных сетей по городу Екатеринбургу на 01.01.2016 (изменения за 12 месяцев 2015 года)</vt:lpstr>
      <vt:lpstr>Доля сетевых объектов в общем количестве магазинов продовольственной торговли по состоянию  на 01.01.2016 (%)</vt:lpstr>
      <vt:lpstr>Презентация PowerPoint</vt:lpstr>
      <vt:lpstr>Доля сетевых объектов в общем количестве магазинов непродовольственной торговли  по состоянию на 01.01.2015  (%)</vt:lpstr>
      <vt:lpstr>Количество сетевых предприятий  общественного питания по городу Екатеринбургу на 01.01.2016  (изменения за 12 месяцев 2015 года)</vt:lpstr>
      <vt:lpstr>Доля сетевых объектов в общем количестве  объектов общественного питания общедоступной сети  по состоянию на 01.01.2016 (%)</vt:lpstr>
      <vt:lpstr>Презентация PowerPoint</vt:lpstr>
      <vt:lpstr>Складское хозяйство в границах проекта  «Большой Екатеринбург»</vt:lpstr>
      <vt:lpstr>Обеспеченность площадями складского хозяйства по городу Екатеринбургу  на 01.01.2016 (кв. м. на 1000 жителей)</vt:lpstr>
      <vt:lpstr>Динамика стационарных торговых площадей города Екатеринбурга  ( тыс.кв.м.) </vt:lpstr>
      <vt:lpstr>Анализ обеспеченности торговыми площадями   на 1000 жителей на 01.01.2016  Обеспеченность 2014 и 2015 годов пересчитана на количество жителей города Екатеринбурга 1 461, 4 тысячи человек</vt:lpstr>
      <vt:lpstr>Обеспеченность площадями продовольственной торговли на 01.01.2016 (кв. м. на 1000 жителей)</vt:lpstr>
      <vt:lpstr>Обеспеченность площадями непродовольственной торговли на 01.01.2016 (кв. м. на 1000 жителей)</vt:lpstr>
      <vt:lpstr>Анализ обеспеченности местами предприятий общественного питания 2008 - 01.01.2016 (мест на 1000 жителей)</vt:lpstr>
      <vt:lpstr>Обеспеченность местами общедоступной сети  по районам города Екатеринбурга на 01.01.2016  (мест на 1000 жителей)</vt:lpstr>
      <vt:lpstr>Объем отгруженной продукции собственного производства предприятиями пищевой промышленности (млн. руб.)</vt:lpstr>
      <vt:lpstr>Динамика оптового оборота за период 2006 - 01.01.2016  (в миллиардах рублей) </vt:lpstr>
      <vt:lpstr>Динамика розничного товарооборота  2006 - 2015 года предварительные итоги  (миллиардов рублей) –  </vt:lpstr>
      <vt:lpstr>Оборот розничной торговли, в сравнении с городами «миллиониками»  за январь – декабрь 2015 года ( млрд.руб)*</vt:lpstr>
      <vt:lpstr>Оборот розничной торговли в расчете на душу населения  городов Российской Федерации с численностью  более 1 млн. человек за 2015 года   ( тысяч рублей)</vt:lpstr>
      <vt:lpstr>Динамика  оборота общественного питания 2006 – 01.01.2016  (млрд. руб.)</vt:lpstr>
      <vt:lpstr>Оборот общественного питания  городов Российской Федерации  с численностью более 1 млн. человек за 2015года ( млрд.руб.)</vt:lpstr>
      <vt:lpstr>Оборот общественного питания на душу населения  городов Российской Федерации с численностью более 1 млн. человек за 12 месяцев  2015года  ( тысяч руб.)</vt:lpstr>
      <vt:lpstr>В течение 2015 года открыты 3 (три) малых производства по выпуску пищевой продукции</vt:lpstr>
      <vt:lpstr>Динамика ввода объектов складской недвижимости  с 2006 по 01.01.2016</vt:lpstr>
      <vt:lpstr>Динамика количества торговых центров на территории города Екатеринбурга</vt:lpstr>
      <vt:lpstr>Специализация торговых центров</vt:lpstr>
      <vt:lpstr>Динамика увеличения площадей торговых центров  на территории города Екатеринбурга (тыс. кв. м.)</vt:lpstr>
      <vt:lpstr>Структура введенных объектов за счет нового строительства за 2015 год</vt:lpstr>
      <vt:lpstr>Стратегическое планирование</vt:lpstr>
      <vt:lpstr>Перспективы развития сетей на территории города Екатеринбурга</vt:lpstr>
      <vt:lpstr>План по строительству объектов потребительского рынка на территории города Екатеринбурга на 2016 год</vt:lpstr>
      <vt:lpstr>V очередь торгово – развлекательного центра «Гринвич», площадью 65000 кв.м. </vt:lpstr>
      <vt:lpstr> Интерьерный центр «ASTROOM»  улица Цвиллинга – Машинная  (общая площадь 22158 кв.м., торговая 13 000 кв.м) </vt:lpstr>
      <vt:lpstr>Торгово-развлекательный центр в микрорайоне «Академический» на пересечении улиц Краснолесья – Вильгельма де Генина  </vt:lpstr>
      <vt:lpstr>Торговый комплекс «Лента» дублер Сибирского тракта Общая площадь12 365 кв.м., торговая-8 500кв.м. </vt:lpstr>
      <vt:lpstr>Перспективы развития федеральных сетей на территории города Екатеринбурга</vt:lpstr>
      <vt:lpstr>Перспективы развития местных сетей на территории города Екатеринбурга</vt:lpstr>
      <vt:lpstr>Перспективы развития региональных сетей на территории города Екатеринбурга</vt:lpstr>
      <vt:lpstr>Контрольные показатели развития потребительского рынка на 2016 год</vt:lpstr>
      <vt:lpstr>Пищевая промышленность</vt:lpstr>
      <vt:lpstr>Розничная торговля</vt:lpstr>
      <vt:lpstr>Общественное питание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состоянии  потребительского рынка  и перспективах развития  современных форматов торговли  на территории  муниципального образования  «города Екатеринбург»</dc:title>
  <dc:creator>acer</dc:creator>
  <cp:lastModifiedBy>Райская Наталия Александровна</cp:lastModifiedBy>
  <cp:revision>375</cp:revision>
  <cp:lastPrinted>2016-02-09T09:32:09Z</cp:lastPrinted>
  <dcterms:created xsi:type="dcterms:W3CDTF">2012-02-14T07:40:26Z</dcterms:created>
  <dcterms:modified xsi:type="dcterms:W3CDTF">2016-03-28T07:17:28Z</dcterms:modified>
</cp:coreProperties>
</file>