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1"/>
  </p:sldMasterIdLst>
  <p:sldIdLst>
    <p:sldId id="256" r:id="rId2"/>
    <p:sldId id="271" r:id="rId3"/>
    <p:sldId id="269" r:id="rId4"/>
    <p:sldId id="267" r:id="rId5"/>
    <p:sldId id="268" r:id="rId6"/>
    <p:sldId id="257" r:id="rId7"/>
    <p:sldId id="270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x\Documents\&#1048;&#1089;&#1089;&#1083;&#1077;&#1076;&#1086;&#1074;&#1072;&#1085;&#1080;&#1103;\&#1050;&#1086;&#1085;&#1090;&#1077;&#1081;&#1085;&#1077;&#1088;&#1099;%202012\&#1050;&#1086;&#1085;&#1090;&#1077;&#1081;&#1085;&#1077;&#1088;&#1099;%20&#1074;%20&#1090;&#1085;%20&#1080;%20&#1044;&#1060;&#1069;%206%20&#1084;&#1077;&#1089;%202016%20&#1075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11674084217733"/>
          <c:y val="4.3781094527363187E-2"/>
          <c:w val="0.8468977519114459"/>
          <c:h val="0.772842245465585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'[Контейнеры в тн и ДФЭ 6 мес 2016 г.xls]Лист4'!$Z$3</c:f>
              <c:strCache>
                <c:ptCount val="1"/>
                <c:pt idx="0">
                  <c:v>Арктика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A7-4F5C-9DEB-8F44094C6D5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A7-4F5C-9DEB-8F44094C6D5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A7-4F5C-9DEB-8F44094C6D5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A7-4F5C-9DEB-8F44094C6D5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A7-4F5C-9DEB-8F44094C6D5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A7-4F5C-9DEB-8F44094C6D5F}"/>
                </c:ext>
              </c:extLst>
            </c:dLbl>
            <c:dLbl>
              <c:idx val="7"/>
              <c:layout>
                <c:manualLayout>
                  <c:x val="-1.2077294685990338E-2"/>
                  <c:y val="1.5920398009950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A7-4F5C-9DEB-8F44094C6D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'[Контейнеры в тн и ДФЭ 6 мес 2016 г.xls]Лист4'!$AA$2:$AH$2</c:f>
              <c:strCache>
                <c:ptCount val="8"/>
                <c:pt idx="0">
                  <c:v>Эксп 2015</c:v>
                </c:pt>
                <c:pt idx="1">
                  <c:v>Эксп 2016</c:v>
                </c:pt>
                <c:pt idx="2">
                  <c:v>Имп 2015</c:v>
                </c:pt>
                <c:pt idx="3">
                  <c:v>Имп 2016</c:v>
                </c:pt>
                <c:pt idx="4">
                  <c:v>Тр 2015</c:v>
                </c:pt>
                <c:pt idx="5">
                  <c:v>Тр 2016</c:v>
                </c:pt>
                <c:pt idx="6">
                  <c:v>Каб 2015</c:v>
                </c:pt>
                <c:pt idx="7">
                  <c:v>Каб 2016</c:v>
                </c:pt>
              </c:strCache>
            </c:strRef>
          </c:cat>
          <c:val>
            <c:numRef>
              <c:f>'[Контейнеры в тн и ДФЭ 6 мес 2016 г.xls]Лист4'!$AA$3:$AH$3</c:f>
              <c:numCache>
                <c:formatCode>_-* #\ ##0_р_._-;\-* #\ ##0_р_._-;_-* "-"??_р_._-;_-@_-</c:formatCode>
                <c:ptCount val="8"/>
                <c:pt idx="0">
                  <c:v>1767</c:v>
                </c:pt>
                <c:pt idx="1">
                  <c:v>1467</c:v>
                </c:pt>
                <c:pt idx="2">
                  <c:v>1976</c:v>
                </c:pt>
                <c:pt idx="3">
                  <c:v>2128</c:v>
                </c:pt>
                <c:pt idx="4">
                  <c:v>0</c:v>
                </c:pt>
                <c:pt idx="5">
                  <c:v>0</c:v>
                </c:pt>
                <c:pt idx="6">
                  <c:v>59344</c:v>
                </c:pt>
                <c:pt idx="7">
                  <c:v>61588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A7-4F5C-9DEB-8F44094C6D5F}"/>
            </c:ext>
          </c:extLst>
        </c:ser>
        <c:ser>
          <c:idx val="1"/>
          <c:order val="1"/>
          <c:tx>
            <c:strRef>
              <c:f>'[Контейнеры в тн и ДФЭ 6 мес 2016 г.xls]Лист4'!$Z$4</c:f>
              <c:strCache>
                <c:ptCount val="1"/>
                <c:pt idx="0">
                  <c:v>АЧБ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A7-4F5C-9DEB-8F44094C6D5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A7-4F5C-9DEB-8F44094C6D5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A7-4F5C-9DEB-8F44094C6D5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FA7-4F5C-9DEB-8F44094C6D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'[Контейнеры в тн и ДФЭ 6 мес 2016 г.xls]Лист4'!$AA$2:$AH$2</c:f>
              <c:strCache>
                <c:ptCount val="8"/>
                <c:pt idx="0">
                  <c:v>Эксп 2015</c:v>
                </c:pt>
                <c:pt idx="1">
                  <c:v>Эксп 2016</c:v>
                </c:pt>
                <c:pt idx="2">
                  <c:v>Имп 2015</c:v>
                </c:pt>
                <c:pt idx="3">
                  <c:v>Имп 2016</c:v>
                </c:pt>
                <c:pt idx="4">
                  <c:v>Тр 2015</c:v>
                </c:pt>
                <c:pt idx="5">
                  <c:v>Тр 2016</c:v>
                </c:pt>
                <c:pt idx="6">
                  <c:v>Каб 2015</c:v>
                </c:pt>
                <c:pt idx="7">
                  <c:v>Каб 2016</c:v>
                </c:pt>
              </c:strCache>
            </c:strRef>
          </c:cat>
          <c:val>
            <c:numRef>
              <c:f>'[Контейнеры в тн и ДФЭ 6 мес 2016 г.xls]Лист4'!$AA$4:$AH$4</c:f>
              <c:numCache>
                <c:formatCode>_-* #\ ##0_р_._-;\-* #\ ##0_р_._-;_-* "-"??_р_._-;_-@_-</c:formatCode>
                <c:ptCount val="8"/>
                <c:pt idx="0">
                  <c:v>163912</c:v>
                </c:pt>
                <c:pt idx="1">
                  <c:v>171806</c:v>
                </c:pt>
                <c:pt idx="2">
                  <c:v>161976</c:v>
                </c:pt>
                <c:pt idx="3">
                  <c:v>165222</c:v>
                </c:pt>
                <c:pt idx="4">
                  <c:v>202</c:v>
                </c:pt>
                <c:pt idx="5">
                  <c:v>140</c:v>
                </c:pt>
                <c:pt idx="6">
                  <c:v>6499</c:v>
                </c:pt>
                <c:pt idx="7">
                  <c:v>5883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A7-4F5C-9DEB-8F44094C6D5F}"/>
            </c:ext>
          </c:extLst>
        </c:ser>
        <c:ser>
          <c:idx val="2"/>
          <c:order val="2"/>
          <c:tx>
            <c:strRef>
              <c:f>'[Контейнеры в тн и ДФЭ 6 мес 2016 г.xls]Лист4'!$Z$5</c:f>
              <c:strCache>
                <c:ptCount val="1"/>
                <c:pt idx="0">
                  <c:v>Балтика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FA7-4F5C-9DEB-8F44094C6D5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FA7-4F5C-9DEB-8F44094C6D5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FA7-4F5C-9DEB-8F44094C6D5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FA7-4F5C-9DEB-8F44094C6D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'[Контейнеры в тн и ДФЭ 6 мес 2016 г.xls]Лист4'!$AA$2:$AH$2</c:f>
              <c:strCache>
                <c:ptCount val="8"/>
                <c:pt idx="0">
                  <c:v>Эксп 2015</c:v>
                </c:pt>
                <c:pt idx="1">
                  <c:v>Эксп 2016</c:v>
                </c:pt>
                <c:pt idx="2">
                  <c:v>Имп 2015</c:v>
                </c:pt>
                <c:pt idx="3">
                  <c:v>Имп 2016</c:v>
                </c:pt>
                <c:pt idx="4">
                  <c:v>Тр 2015</c:v>
                </c:pt>
                <c:pt idx="5">
                  <c:v>Тр 2016</c:v>
                </c:pt>
                <c:pt idx="6">
                  <c:v>Каб 2015</c:v>
                </c:pt>
                <c:pt idx="7">
                  <c:v>Каб 2016</c:v>
                </c:pt>
              </c:strCache>
            </c:strRef>
          </c:cat>
          <c:val>
            <c:numRef>
              <c:f>'[Контейнеры в тн и ДФЭ 6 мес 2016 г.xls]Лист4'!$AA$5:$AH$5</c:f>
              <c:numCache>
                <c:formatCode>_-* #\ ##0_р_._-;\-* #\ ##0_р_._-;_-* "-"??_р_._-;_-@_-</c:formatCode>
                <c:ptCount val="8"/>
                <c:pt idx="0">
                  <c:v>492835</c:v>
                </c:pt>
                <c:pt idx="1">
                  <c:v>492912</c:v>
                </c:pt>
                <c:pt idx="2">
                  <c:v>483154</c:v>
                </c:pt>
                <c:pt idx="3">
                  <c:v>514530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FA7-4F5C-9DEB-8F44094C6D5F}"/>
            </c:ext>
          </c:extLst>
        </c:ser>
        <c:ser>
          <c:idx val="3"/>
          <c:order val="3"/>
          <c:tx>
            <c:strRef>
              <c:f>'[Контейнеры в тн и ДФЭ 6 мес 2016 г.xls]Лист4'!$Z$6</c:f>
              <c:strCache>
                <c:ptCount val="1"/>
                <c:pt idx="0">
                  <c:v>ДВ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-5.572139303482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FA7-4F5C-9DEB-8F44094C6D5F}"/>
                </c:ext>
              </c:extLst>
            </c:dLbl>
            <c:dLbl>
              <c:idx val="5"/>
              <c:layout>
                <c:manualLayout>
                  <c:x val="0"/>
                  <c:y val="-7.1641791044776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FA7-4F5C-9DEB-8F44094C6D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'[Контейнеры в тн и ДФЭ 6 мес 2016 г.xls]Лист4'!$AA$2:$AH$2</c:f>
              <c:strCache>
                <c:ptCount val="8"/>
                <c:pt idx="0">
                  <c:v>Эксп 2015</c:v>
                </c:pt>
                <c:pt idx="1">
                  <c:v>Эксп 2016</c:v>
                </c:pt>
                <c:pt idx="2">
                  <c:v>Имп 2015</c:v>
                </c:pt>
                <c:pt idx="3">
                  <c:v>Имп 2016</c:v>
                </c:pt>
                <c:pt idx="4">
                  <c:v>Тр 2015</c:v>
                </c:pt>
                <c:pt idx="5">
                  <c:v>Тр 2016</c:v>
                </c:pt>
                <c:pt idx="6">
                  <c:v>Каб 2015</c:v>
                </c:pt>
                <c:pt idx="7">
                  <c:v>Каб 2016</c:v>
                </c:pt>
              </c:strCache>
            </c:strRef>
          </c:cat>
          <c:val>
            <c:numRef>
              <c:f>'[Контейнеры в тн и ДФЭ 6 мес 2016 г.xls]Лист4'!$AA$6:$AH$6</c:f>
              <c:numCache>
                <c:formatCode>_-* #\ ##0_р_._-;\-* #\ ##0_р_._-;_-* "-"??_р_._-;_-@_-</c:formatCode>
                <c:ptCount val="8"/>
                <c:pt idx="0">
                  <c:v>192857</c:v>
                </c:pt>
                <c:pt idx="1">
                  <c:v>158212</c:v>
                </c:pt>
                <c:pt idx="2">
                  <c:v>169286</c:v>
                </c:pt>
                <c:pt idx="3">
                  <c:v>147243</c:v>
                </c:pt>
                <c:pt idx="4">
                  <c:v>42747</c:v>
                </c:pt>
                <c:pt idx="5">
                  <c:v>20574</c:v>
                </c:pt>
                <c:pt idx="6">
                  <c:v>207036</c:v>
                </c:pt>
                <c:pt idx="7">
                  <c:v>216090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FA7-4F5C-9DEB-8F44094C6D5F}"/>
            </c:ext>
          </c:extLst>
        </c:ser>
        <c:ser>
          <c:idx val="4"/>
          <c:order val="4"/>
          <c:tx>
            <c:strRef>
              <c:f>'[Контейнеры в тн и ДФЭ 6 мес 2016 г.xls]Лист4'!$Z$7</c:f>
              <c:strCache>
                <c:ptCount val="1"/>
                <c:pt idx="0">
                  <c:v>Каспий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'[Контейнеры в тн и ДФЭ 6 мес 2016 г.xls]Лист4'!$AA$2:$AH$2</c:f>
              <c:strCache>
                <c:ptCount val="8"/>
                <c:pt idx="0">
                  <c:v>Эксп 2015</c:v>
                </c:pt>
                <c:pt idx="1">
                  <c:v>Эксп 2016</c:v>
                </c:pt>
                <c:pt idx="2">
                  <c:v>Имп 2015</c:v>
                </c:pt>
                <c:pt idx="3">
                  <c:v>Имп 2016</c:v>
                </c:pt>
                <c:pt idx="4">
                  <c:v>Тр 2015</c:v>
                </c:pt>
                <c:pt idx="5">
                  <c:v>Тр 2016</c:v>
                </c:pt>
                <c:pt idx="6">
                  <c:v>Каб 2015</c:v>
                </c:pt>
                <c:pt idx="7">
                  <c:v>Каб 2016</c:v>
                </c:pt>
              </c:strCache>
            </c:strRef>
          </c:cat>
          <c:val>
            <c:numRef>
              <c:f>'[Контейнеры в тн и ДФЭ 6 мес 2016 г.xls]Лист4'!$AA$7:$AH$7</c:f>
              <c:numCache>
                <c:formatCode>_-* #\ ##0_р_._-;\-* #\ ##0_р_._-;_-* "-"??_р_._-;_-@_-</c:formatCode>
                <c:ptCount val="8"/>
                <c:pt idx="0">
                  <c:v>628</c:v>
                </c:pt>
                <c:pt idx="1">
                  <c:v>528</c:v>
                </c:pt>
                <c:pt idx="2">
                  <c:v>549</c:v>
                </c:pt>
                <c:pt idx="3">
                  <c:v>440</c:v>
                </c:pt>
                <c:pt idx="4">
                  <c:v>0</c:v>
                </c:pt>
                <c:pt idx="5">
                  <c:v>0</c:v>
                </c:pt>
                <c:pt idx="6">
                  <c:v>359</c:v>
                </c:pt>
                <c:pt idx="7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EFA7-4F5C-9DEB-8F44094C6D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6424520"/>
        <c:axId val="356425176"/>
      </c:barChart>
      <c:catAx>
        <c:axId val="356424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6425176"/>
        <c:crosses val="autoZero"/>
        <c:auto val="1"/>
        <c:lblAlgn val="ctr"/>
        <c:lblOffset val="100"/>
        <c:noMultiLvlLbl val="0"/>
      </c:catAx>
      <c:valAx>
        <c:axId val="356425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р_._-;\-* #\ ##0_р_._-;_-* &quot;-&quot;??_р_.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6424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0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0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8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49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99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17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5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06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49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40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2CDA9A4-28DE-41E1-A094-241FE1B8125E}" type="datetimeFigureOut">
              <a:rPr lang="ru-RU" smtClean="0"/>
              <a:t>12.07.2016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CB0092-4769-46F8-8990-544D7C1B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4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6000" dirty="0"/>
              <a:t>Круглый стол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Российский контейнерный рынок и ЭПШП</a:t>
            </a:r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01" y="5770929"/>
            <a:ext cx="201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08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271" y="373972"/>
            <a:ext cx="9875520" cy="4039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dirty="0"/>
            </a:br>
            <a:r>
              <a:rPr lang="ru-RU" sz="3600" dirty="0">
                <a:solidFill>
                  <a:srgbClr val="2E74B5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Терминалы морские</a:t>
            </a:r>
            <a:br>
              <a:rPr lang="ru-RU" sz="3600" dirty="0"/>
            </a:b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01" y="5770929"/>
            <a:ext cx="201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2852" y="1205949"/>
            <a:ext cx="10827026" cy="522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76861" y="931018"/>
            <a:ext cx="493531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Оборот контейнеров по причальному фронту по географии и направлениям в 1 полугодии 2015-16гг</a:t>
            </a:r>
          </a:p>
          <a:p>
            <a:endParaRPr lang="ru-RU" sz="1600" dirty="0"/>
          </a:p>
          <a:p>
            <a:r>
              <a:rPr lang="ru-RU" dirty="0"/>
              <a:t>Вырос на 3% оборот груженых контейнеров - до 1,486 тыс. TEU, оборот в тоннах превысил за полугодие 20 млн, на 5% до 20,8 </a:t>
            </a:r>
            <a:r>
              <a:rPr lang="ru-RU" dirty="0" err="1"/>
              <a:t>млн.т</a:t>
            </a:r>
            <a:r>
              <a:rPr lang="ru-RU" dirty="0"/>
              <a:t>. Груженый экспорт вырос на 13% - до 531 тыс. TEU (</a:t>
            </a:r>
            <a:r>
              <a:rPr lang="ru-RU" dirty="0" err="1"/>
              <a:t>ачб</a:t>
            </a:r>
            <a:r>
              <a:rPr lang="ru-RU" dirty="0"/>
              <a:t> - 43%, </a:t>
            </a:r>
            <a:r>
              <a:rPr lang="ru-RU" dirty="0" err="1"/>
              <a:t>балтика</a:t>
            </a:r>
            <a:r>
              <a:rPr lang="ru-RU" dirty="0"/>
              <a:t> 9%). Импорт продолжает падать - 3% до  781 тыс. TEU. Транзит в портах - все отдал </a:t>
            </a:r>
            <a:r>
              <a:rPr lang="ru-RU" dirty="0" err="1"/>
              <a:t>Достыку</a:t>
            </a:r>
            <a:r>
              <a:rPr lang="ru-RU" dirty="0"/>
              <a:t> и Забайкальску. </a:t>
            </a:r>
            <a:r>
              <a:rPr lang="en-US" dirty="0"/>
              <a:t>C</a:t>
            </a:r>
            <a:r>
              <a:rPr lang="ru-RU" dirty="0" err="1"/>
              <a:t>уммарный</a:t>
            </a:r>
            <a:r>
              <a:rPr lang="ru-RU" dirty="0"/>
              <a:t> оборот в портах упал - 1% - до 1,959 TEU</a:t>
            </a:r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79444803"/>
              </p:ext>
            </p:extLst>
          </p:nvPr>
        </p:nvGraphicFramePr>
        <p:xfrm>
          <a:off x="468232" y="931018"/>
          <a:ext cx="5739285" cy="532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387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271" y="373972"/>
            <a:ext cx="9875520" cy="4039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dirty="0"/>
            </a:br>
            <a:r>
              <a:rPr lang="ru-RU" sz="3100" dirty="0"/>
              <a:t>                </a:t>
            </a:r>
            <a:r>
              <a:rPr lang="ru-RU" sz="3600" dirty="0">
                <a:solidFill>
                  <a:srgbClr val="2E74B5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Проблемы</a:t>
            </a:r>
            <a:br>
              <a:rPr lang="ru-RU" sz="3600" dirty="0"/>
            </a:b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01" y="5770929"/>
            <a:ext cx="201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2852" y="1205949"/>
            <a:ext cx="10827026" cy="522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76632" y="1228496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Проблемы, которые надо решить контейнерному бизнесу на железной дороге</a:t>
            </a:r>
          </a:p>
          <a:p>
            <a:pPr algn="just"/>
            <a:endParaRPr lang="ru-RU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 конкурировать с автотранспортом: коммерчески, административно, технологически</a:t>
            </a:r>
          </a:p>
          <a:p>
            <a:pPr marL="342900" indent="-342900" algn="just">
              <a:buAutoNum type="arabicPeriod"/>
            </a:pPr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Улучшать доступ клиентов к своим услугам и информации об услугах.</a:t>
            </a:r>
          </a:p>
          <a:p>
            <a:pPr marL="342900" indent="-342900" algn="just">
              <a:buAutoNum type="arabicPeriod"/>
            </a:pPr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Внимательно относится к уже не шуточной проблеме сопряжения ЕАЭС и ЭПШП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5" y="303755"/>
            <a:ext cx="5379135" cy="64549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700500" y="4848286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диаграмме 4 первых полугодия с 2013 по 2016 год по направлениям по груженым контейнерам. Все выглядит вполне достойно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88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271" y="373972"/>
            <a:ext cx="9875520" cy="4039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dirty="0"/>
            </a:br>
            <a:r>
              <a:rPr lang="ru-RU" sz="3600" dirty="0">
                <a:solidFill>
                  <a:srgbClr val="2E74B5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ЖД-Оборот</a:t>
            </a:r>
            <a:br>
              <a:rPr lang="ru-RU" sz="3600" dirty="0"/>
            </a:b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01" y="5770929"/>
            <a:ext cx="201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2852" y="1205949"/>
            <a:ext cx="10827026" cy="522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76632" y="1228496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Перевозка контейнеров по сети железных дорог России в январе-июне 2016 года увеличилась на 5,6% относительно аналогичного периода прошлого года с 1,46 до 1,54 млн. TEU  </a:t>
            </a:r>
          </a:p>
          <a:p>
            <a:pPr algn="just"/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Перевозка груженых контейнеров за отчетный период выросла на 5% до 976,24 тыс. TEU. В том числе, перевозка контейнеров во внутреннем сообщении увеличилась на 7,2% до 392,53 тыс. TEU. </a:t>
            </a:r>
          </a:p>
          <a:p>
            <a:pPr algn="just"/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Экспортные перевозки увеличились на 6,3% до 349,87 тыс. TEU, транзитные - на 7,3% до 79,15 тыс. TEU. Снижение перевозки импортных груженых контейнеров составило 3,8% до 154,7 тыс. TEU. Доля внутренних перевозок от совокупного объема перевозки груженых контейнеров по сети РЖД составляет 40,2%, экспортных - 35,8%.</a:t>
            </a:r>
          </a:p>
          <a:p>
            <a:pPr algn="just"/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Тоннаж грузов в контейнерах за отчетный период увеличился на 7,7% до 16,23 млн тонн, грузооборот - на 5,3% до 59,23 млрд </a:t>
            </a:r>
            <a:r>
              <a:rPr lang="ru-RU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тонно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-км.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49" y="755375"/>
            <a:ext cx="5323483" cy="567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0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271" y="373972"/>
            <a:ext cx="9875520" cy="4039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dirty="0"/>
            </a:br>
            <a:r>
              <a:rPr lang="ru-RU" sz="3600" dirty="0">
                <a:solidFill>
                  <a:srgbClr val="2E74B5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ЖД-Оборот</a:t>
            </a:r>
            <a:br>
              <a:rPr lang="ru-RU" sz="3600" dirty="0"/>
            </a:b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01" y="5770929"/>
            <a:ext cx="201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2852" y="1205949"/>
            <a:ext cx="10827026" cy="522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71414" y="1437147"/>
            <a:ext cx="6096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/>
              <a:t>Порожних контейнеров за отчетный период перевезено - 562,24 тыс. TEU, что на 6,7% больше показателя января-июня 2015 года, когда было перевезено 527,07 тыс. TEU.</a:t>
            </a:r>
          </a:p>
          <a:p>
            <a:endParaRPr lang="ru-RU" sz="1600" dirty="0"/>
          </a:p>
          <a:p>
            <a:r>
              <a:rPr lang="ru-RU" sz="1600" dirty="0"/>
              <a:t>Транзитная перевозка порожних контейнеров сократилась на 25,8% до 22,21 тыс. TEU, экспортная - на 33,6% до 40,18 тыс. TEU, импортная - на 8% до 84,26 тыс. TEU. Внутренние перевозки увеличились  на 20,4% до 415,6 тыс. TEU. Доля внутренних перевозок составляет 73,9% общего объема перевозки порожних контейнеров.</a:t>
            </a:r>
          </a:p>
          <a:p>
            <a:endParaRPr lang="ru-RU" sz="1600" dirty="0"/>
          </a:p>
          <a:p>
            <a:r>
              <a:rPr lang="ru-RU" sz="1600" dirty="0"/>
              <a:t>Опасная тенденция или не приятная: второй квартал подряд во внутреннем сообщении порожний оборот выше груженого.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61" y="609600"/>
            <a:ext cx="5230153" cy="557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6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01" y="5770929"/>
            <a:ext cx="201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2852" y="4857929"/>
            <a:ext cx="10827026" cy="1569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412577"/>
              </p:ext>
            </p:extLst>
          </p:nvPr>
        </p:nvGraphicFramePr>
        <p:xfrm>
          <a:off x="2219737" y="596754"/>
          <a:ext cx="7633255" cy="6057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555">
                  <a:extLst>
                    <a:ext uri="{9D8B030D-6E8A-4147-A177-3AD203B41FA5}">
                      <a16:colId xmlns:a16="http://schemas.microsoft.com/office/drawing/2014/main" val="3078653128"/>
                    </a:ext>
                  </a:extLst>
                </a:gridCol>
                <a:gridCol w="1527011">
                  <a:extLst>
                    <a:ext uri="{9D8B030D-6E8A-4147-A177-3AD203B41FA5}">
                      <a16:colId xmlns:a16="http://schemas.microsoft.com/office/drawing/2014/main" val="822155438"/>
                    </a:ext>
                  </a:extLst>
                </a:gridCol>
                <a:gridCol w="1557909">
                  <a:extLst>
                    <a:ext uri="{9D8B030D-6E8A-4147-A177-3AD203B41FA5}">
                      <a16:colId xmlns:a16="http://schemas.microsoft.com/office/drawing/2014/main" val="2552670666"/>
                    </a:ext>
                  </a:extLst>
                </a:gridCol>
                <a:gridCol w="797678">
                  <a:extLst>
                    <a:ext uri="{9D8B030D-6E8A-4147-A177-3AD203B41FA5}">
                      <a16:colId xmlns:a16="http://schemas.microsoft.com/office/drawing/2014/main" val="3714424259"/>
                    </a:ext>
                  </a:extLst>
                </a:gridCol>
                <a:gridCol w="797678">
                  <a:extLst>
                    <a:ext uri="{9D8B030D-6E8A-4147-A177-3AD203B41FA5}">
                      <a16:colId xmlns:a16="http://schemas.microsoft.com/office/drawing/2014/main" val="1857582418"/>
                    </a:ext>
                  </a:extLst>
                </a:gridCol>
                <a:gridCol w="165426">
                  <a:extLst>
                    <a:ext uri="{9D8B030D-6E8A-4147-A177-3AD203B41FA5}">
                      <a16:colId xmlns:a16="http://schemas.microsoft.com/office/drawing/2014/main" val="577870965"/>
                    </a:ext>
                  </a:extLst>
                </a:gridCol>
                <a:gridCol w="468892">
                  <a:extLst>
                    <a:ext uri="{9D8B030D-6E8A-4147-A177-3AD203B41FA5}">
                      <a16:colId xmlns:a16="http://schemas.microsoft.com/office/drawing/2014/main" val="2663853602"/>
                    </a:ext>
                  </a:extLst>
                </a:gridCol>
                <a:gridCol w="751680">
                  <a:extLst>
                    <a:ext uri="{9D8B030D-6E8A-4147-A177-3AD203B41FA5}">
                      <a16:colId xmlns:a16="http://schemas.microsoft.com/office/drawing/2014/main" val="26135141"/>
                    </a:ext>
                  </a:extLst>
                </a:gridCol>
                <a:gridCol w="165426">
                  <a:extLst>
                    <a:ext uri="{9D8B030D-6E8A-4147-A177-3AD203B41FA5}">
                      <a16:colId xmlns:a16="http://schemas.microsoft.com/office/drawing/2014/main" val="4079704083"/>
                    </a:ext>
                  </a:extLst>
                </a:gridCol>
              </a:tblGrid>
              <a:tr h="457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оборот по маршрутам различной длины груженых контейнеров по ЖД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средний вес 2 TEU 22 тонн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873750"/>
                  </a:ext>
                </a:extLst>
              </a:tr>
              <a:tr h="76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доставка в 40' контейнере или фуре на авто или жд в тыс. руб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019846"/>
                  </a:ext>
                </a:extLst>
              </a:tr>
              <a:tr h="392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авто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жд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9992293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  51 - 100 км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264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101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0920832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 201 - 300 км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1 154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1 736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1 851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771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7544409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 501 - 600 км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4 455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3 649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3 188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2 885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9414939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801 - 900 км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3 187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3 150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4 282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3 493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3607258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 301 - 400 км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7 116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7 616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6 017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6 197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1711003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 101 - 200 км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4 873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6 865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8 136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7 611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1840232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701 - 800 км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5 752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5 338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10 033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16 362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4066691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901 - 1000 км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40 075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28 610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28 804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27 486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9975223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601 - 700 км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23 040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26 558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28 981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29 793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8793042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2501 - 2750 км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31 131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30 592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31 126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32 856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7261450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2751 - 3000 км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29 189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30 754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28 780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35 312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0494441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 401 - 500 км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50 213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44 861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52 211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41 427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307220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2251 - 2500 км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53 545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60 628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54 327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49 019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858895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1751 - 2000 км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50 842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72 996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57 351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53 359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942074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1501 - 1750 км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62 593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85 411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89 088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78 979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6188592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2001 - 2250 км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76 445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86 007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82 465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82 517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656533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1251 - 1500 км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61 177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90 803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99 664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96 160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5185692"/>
                  </a:ext>
                </a:extLst>
              </a:tr>
              <a:tr h="147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   0 - 50 км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91 842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143 186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141 183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98 662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5236367"/>
                  </a:ext>
                </a:extLst>
              </a:tr>
              <a:tr h="196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1001 - 1250 км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161 201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151 793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137 969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117 907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8818959"/>
                  </a:ext>
                </a:extLst>
              </a:tr>
              <a:tr h="294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3001 км и более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1 055 540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1 194 233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1 247 185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</a:rPr>
                        <a:t>1 090 399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22" marR="3022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7516494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07930" y="0"/>
            <a:ext cx="9875520" cy="967409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B0F0"/>
                </a:solidFill>
              </a:rPr>
              <a:t>Конкуренция с автотранспортом</a:t>
            </a:r>
          </a:p>
        </p:txBody>
      </p:sp>
    </p:spTree>
    <p:extLst>
      <p:ext uri="{BB962C8B-B14F-4D97-AF65-F5344CB8AC3E}">
        <p14:creationId xmlns:p14="http://schemas.microsoft.com/office/powerpoint/2010/main" val="211035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271" y="373972"/>
            <a:ext cx="9875520" cy="4039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dirty="0"/>
            </a:br>
            <a:r>
              <a:rPr lang="ru-RU" sz="3600" dirty="0">
                <a:solidFill>
                  <a:srgbClr val="2E74B5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                                                      Транзит</a:t>
            </a:r>
            <a:br>
              <a:rPr lang="ru-RU" sz="3600" dirty="0"/>
            </a:b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01" y="5770929"/>
            <a:ext cx="201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2852" y="1205949"/>
            <a:ext cx="10827026" cy="522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38195" y="1649583"/>
            <a:ext cx="43257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Мы не должны акцентироваться на общепринятых цифрах торговли </a:t>
            </a:r>
            <a:r>
              <a:rPr lang="ru-RU" dirty="0" err="1"/>
              <a:t>китая</a:t>
            </a:r>
            <a:r>
              <a:rPr lang="ru-RU" dirty="0"/>
              <a:t> и ЕС. В этом году это будет 12 млн. TEU в ЕС и миллионов 5 в Китай. Нам важно обратить внимание на небольшую группу стран.</a:t>
            </a:r>
          </a:p>
          <a:p>
            <a:endParaRPr lang="ru-RU" dirty="0"/>
          </a:p>
          <a:p>
            <a:r>
              <a:rPr lang="ru-RU" dirty="0"/>
              <a:t>Всего несколько стран. Восточная Европа плюс Германия, плюс немного от потока через Роттердам - всего мы можем откусить от примерно 5 млн. TEU из Китая и 1,5 млн. TEU в Китай.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16" y="591204"/>
            <a:ext cx="6615343" cy="600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71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271" y="373972"/>
            <a:ext cx="9875520" cy="40395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dirty="0"/>
            </a:br>
            <a:r>
              <a:rPr lang="ru-RU" sz="3600" dirty="0">
                <a:solidFill>
                  <a:srgbClr val="2E74B5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                                                      Транзит</a:t>
            </a:r>
            <a:br>
              <a:rPr lang="ru-RU" sz="3600" dirty="0"/>
            </a:b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01" y="5770929"/>
            <a:ext cx="201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2852" y="1205949"/>
            <a:ext cx="10827026" cy="522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13609" y="777921"/>
            <a:ext cx="526085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Пропускная способность в тыс. TEU автомобильных и железнодорожных (в том числе </a:t>
            </a:r>
            <a:r>
              <a:rPr lang="ru-RU" sz="1400" b="1" dirty="0" err="1"/>
              <a:t>мультимодальных</a:t>
            </a:r>
            <a:r>
              <a:rPr lang="ru-RU" sz="1400" b="1" dirty="0"/>
              <a:t>) транзитных маршрутов через Казахстан. Итоговая пропускная способность берется по отрезку с минимальной пропускной способностью. Суммировать пропускные способность внутри блоков нельзя.</a:t>
            </a:r>
          </a:p>
          <a:p>
            <a:endParaRPr lang="ru-RU" dirty="0"/>
          </a:p>
          <a:p>
            <a:r>
              <a:rPr lang="ru-RU" dirty="0"/>
              <a:t>На наш взгляд реальная пропускная способность всех транзитных маршрутов в Казахстане составляет не более 430-450 тыс. TEU в обе стороны. Предприняв административные и маркетинговые меры из соответствующих разделов настоящего материала, а так же построив три базовых инфраструктурных объекта – Казахстан сможет добиться роста пропускной способности в транзите до 1,2-1,3 млн. TEU, и удешевить внутреннюю логистику на 40-60%.</a:t>
            </a:r>
          </a:p>
          <a:p>
            <a:endParaRPr lang="ru-RU" dirty="0"/>
          </a:p>
          <a:p>
            <a:r>
              <a:rPr lang="ru-RU" dirty="0"/>
              <a:t>Пока мы все в начале Пути</a:t>
            </a:r>
          </a:p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6" y="334216"/>
            <a:ext cx="6421003" cy="61647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400211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1292</TotalTime>
  <Words>931</Words>
  <Application>Microsoft Office PowerPoint</Application>
  <PresentationFormat>Широкоэкранный</PresentationFormat>
  <Paragraphs>217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Times New Roman</vt:lpstr>
      <vt:lpstr>Базис</vt:lpstr>
      <vt:lpstr>Круглый стол </vt:lpstr>
      <vt:lpstr> Терминалы морские </vt:lpstr>
      <vt:lpstr>                 Проблемы </vt:lpstr>
      <vt:lpstr> ЖД-Оборот </vt:lpstr>
      <vt:lpstr> ЖД-Оборот </vt:lpstr>
      <vt:lpstr>Конкуренция с автотранспортом</vt:lpstr>
      <vt:lpstr>                                                        Транзит </vt:lpstr>
      <vt:lpstr>                                                        Транзит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InfraNews для Трансконтейнера</dc:title>
  <dc:creator>Alexey Bezborodov</dc:creator>
  <cp:lastModifiedBy>Alexey Bezborodov</cp:lastModifiedBy>
  <cp:revision>21</cp:revision>
  <dcterms:created xsi:type="dcterms:W3CDTF">2016-02-29T16:00:10Z</dcterms:created>
  <dcterms:modified xsi:type="dcterms:W3CDTF">2016-07-12T08:51:26Z</dcterms:modified>
</cp:coreProperties>
</file>